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drawings/drawing1.xml" ContentType="application/vnd.openxmlformats-officedocument.drawingml.chartshapes+xml"/>
  <Override PartName="/ppt/charts/chart14.xml" ContentType="application/vnd.openxmlformats-officedocument.drawingml.chart+xml"/>
  <Override PartName="/ppt/drawings/drawing2.xml" ContentType="application/vnd.openxmlformats-officedocument.drawingml.chartshapes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1" r:id="rId7"/>
    <p:sldId id="264" r:id="rId8"/>
    <p:sldId id="265" r:id="rId9"/>
    <p:sldId id="266" r:id="rId10"/>
    <p:sldId id="268" r:id="rId11"/>
    <p:sldId id="267" r:id="rId12"/>
    <p:sldId id="269" r:id="rId13"/>
    <p:sldId id="270" r:id="rId14"/>
    <p:sldId id="271" r:id="rId15"/>
    <p:sldId id="272" r:id="rId16"/>
  </p:sldIdLst>
  <p:sldSz cx="9144000" cy="6858000" type="screen4x3"/>
  <p:notesSz cx="6794500" cy="9931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20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2066048112374586"/>
          <c:y val="4.0369839320193578E-2"/>
          <c:w val="0.44047819732427146"/>
          <c:h val="0.8911279047352277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ACD-43E3-BB95-DAAB9FDCFF09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ACD-43E3-BB95-DAAB9FDCFF09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4ACD-43E3-BB95-DAAB9FDCFF09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4ACD-43E3-BB95-DAAB9FDCFF09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4ACD-43E3-BB95-DAAB9FDCFF09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4ACD-43E3-BB95-DAAB9FDCFF09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4ACD-43E3-BB95-DAAB9FDCFF09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Feuil1!$A$2:$A$13</c:f>
              <c:strCache>
                <c:ptCount val="12"/>
                <c:pt idx="0">
                  <c:v>A - Agriculture, sylviculture et pêche</c:v>
                </c:pt>
                <c:pt idx="1">
                  <c:v>F - Construction</c:v>
                </c:pt>
                <c:pt idx="2">
                  <c:v>G - Commerces,   réparation d'automobiles et de motocycles</c:v>
                </c:pt>
                <c:pt idx="3">
                  <c:v>H - Transports et entreposage</c:v>
                </c:pt>
                <c:pt idx="4">
                  <c:v>I - Hébergement et restauration</c:v>
                </c:pt>
                <c:pt idx="5">
                  <c:v>K - Activités financières et d'assurance</c:v>
                </c:pt>
                <c:pt idx="6">
                  <c:v>L - Activités immobilières</c:v>
                </c:pt>
                <c:pt idx="7">
                  <c:v>M - Activités spécialisées, scientifiques et techniques</c:v>
                </c:pt>
                <c:pt idx="8">
                  <c:v>N - Activités de services administratifs et de soutien</c:v>
                </c:pt>
                <c:pt idx="9">
                  <c:v>Q - Santé humaine et action sociale</c:v>
                </c:pt>
                <c:pt idx="10">
                  <c:v>R - Arts, spectacles et activités récréatives</c:v>
                </c:pt>
                <c:pt idx="11">
                  <c:v>S - Autres activités de services</c:v>
                </c:pt>
              </c:strCache>
            </c:strRef>
          </c:cat>
          <c:val>
            <c:numRef>
              <c:f>Feuil1!$B$2:$B$13</c:f>
              <c:numCache>
                <c:formatCode>0%</c:formatCode>
                <c:ptCount val="12"/>
                <c:pt idx="0">
                  <c:v>1.2999999999999999E-2</c:v>
                </c:pt>
                <c:pt idx="1">
                  <c:v>0.15</c:v>
                </c:pt>
                <c:pt idx="2">
                  <c:v>0.36</c:v>
                </c:pt>
                <c:pt idx="3">
                  <c:v>2.5000000000000001E-2</c:v>
                </c:pt>
                <c:pt idx="4">
                  <c:v>0.16900000000000001</c:v>
                </c:pt>
                <c:pt idx="5">
                  <c:v>0.01</c:v>
                </c:pt>
                <c:pt idx="6">
                  <c:v>9.1999999999999998E-2</c:v>
                </c:pt>
                <c:pt idx="7">
                  <c:v>4.8000000000000001E-2</c:v>
                </c:pt>
                <c:pt idx="8">
                  <c:v>4.9000000000000002E-2</c:v>
                </c:pt>
                <c:pt idx="9" formatCode="0.00%">
                  <c:v>2.1999999999999999E-2</c:v>
                </c:pt>
                <c:pt idx="10">
                  <c:v>1.2E-2</c:v>
                </c:pt>
                <c:pt idx="11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ACD-43E3-BB95-DAAB9FDCFF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42177904"/>
        <c:axId val="542163760"/>
      </c:barChart>
      <c:valAx>
        <c:axId val="54216376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542177904"/>
        <c:crosses val="autoZero"/>
        <c:crossBetween val="between"/>
      </c:valAx>
      <c:catAx>
        <c:axId val="5421779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fr-FR"/>
          </a:p>
        </c:txPr>
        <c:crossAx val="542163760"/>
        <c:crosses val="autoZero"/>
        <c:auto val="1"/>
        <c:lblAlgn val="ctr"/>
        <c:lblOffset val="100"/>
        <c:noMultiLvlLbl val="0"/>
      </c:catAx>
      <c:spPr>
        <a:noFill/>
        <a:ln w="25375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7933541561048807"/>
          <c:y val="4.0369839320193578E-2"/>
          <c:w val="0.38202359322759999"/>
          <c:h val="0.8911279047352277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C918-4C24-A6B0-3686CE4DFE2A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918-4C24-A6B0-3686CE4DFE2A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C918-4C24-A6B0-3686CE4DFE2A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C918-4C24-A6B0-3686CE4DFE2A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C918-4C24-A6B0-3686CE4DFE2A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C918-4C24-A6B0-3686CE4DFE2A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C918-4C24-A6B0-3686CE4DFE2A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Feuil1!$A$2:$A$5</c:f>
              <c:strCache>
                <c:ptCount val="4"/>
                <c:pt idx="0">
                  <c:v>De professionnels situés sur le littoral varois </c:v>
                </c:pt>
                <c:pt idx="1">
                  <c:v>De professionnels qui fournissent eux-mêmes des entreprises situées sur le littoral varois</c:v>
                </c:pt>
                <c:pt idx="2">
                  <c:v>les deux quasi équitablement</c:v>
                </c:pt>
                <c:pt idx="3">
                  <c:v>aucune de ces propositions</c:v>
                </c:pt>
              </c:strCache>
            </c:strRef>
          </c:cat>
          <c:val>
            <c:numRef>
              <c:f>Feuil1!$B$2:$B$5</c:f>
              <c:numCache>
                <c:formatCode>0.00%</c:formatCode>
                <c:ptCount val="4"/>
                <c:pt idx="0">
                  <c:v>0.54</c:v>
                </c:pt>
                <c:pt idx="1">
                  <c:v>7.0000000000000007E-2</c:v>
                </c:pt>
                <c:pt idx="2">
                  <c:v>0.21</c:v>
                </c:pt>
                <c:pt idx="3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918-4C24-A6B0-3686CE4DFE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42177904"/>
        <c:axId val="542163760"/>
      </c:barChart>
      <c:valAx>
        <c:axId val="542163760"/>
        <c:scaling>
          <c:orientation val="minMax"/>
        </c:scaling>
        <c:delete val="1"/>
        <c:axPos val="t"/>
        <c:numFmt formatCode="0.00%" sourceLinked="1"/>
        <c:majorTickMark val="out"/>
        <c:minorTickMark val="none"/>
        <c:tickLblPos val="nextTo"/>
        <c:crossAx val="542177904"/>
        <c:crosses val="autoZero"/>
        <c:crossBetween val="between"/>
      </c:valAx>
      <c:catAx>
        <c:axId val="5421779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fr-FR"/>
          </a:p>
        </c:txPr>
        <c:crossAx val="542163760"/>
        <c:crosses val="autoZero"/>
        <c:auto val="1"/>
        <c:lblAlgn val="ctr"/>
        <c:lblOffset val="100"/>
        <c:noMultiLvlLbl val="0"/>
      </c:catAx>
      <c:spPr>
        <a:noFill/>
        <a:ln w="25375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771942150686926"/>
          <c:y val="2.7730352873709531E-3"/>
          <c:w val="0.50611271204211794"/>
          <c:h val="0.8911279047352277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CC0-42B6-AD2E-FD71005EB359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CC0-42B6-AD2E-FD71005EB35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9CC0-42B6-AD2E-FD71005EB35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9CC0-42B6-AD2E-FD71005EB359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9CC0-42B6-AD2E-FD71005EB359}"/>
              </c:ext>
            </c:extLst>
          </c:dPt>
          <c:dPt>
            <c:idx val="5"/>
            <c:invertIfNegative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9CC0-42B6-AD2E-FD71005EB359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9CC0-42B6-AD2E-FD71005EB359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9CC0-42B6-AD2E-FD71005EB359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9CC0-42B6-AD2E-FD71005EB359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Feuil1!$A$2:$A$7</c:f>
              <c:strCache>
                <c:ptCount val="6"/>
                <c:pt idx="0">
                  <c:v>Très fort impact</c:v>
                </c:pt>
                <c:pt idx="1">
                  <c:v>Fort impact</c:v>
                </c:pt>
                <c:pt idx="2">
                  <c:v>Impact modéré</c:v>
                </c:pt>
                <c:pt idx="3">
                  <c:v>Faible impact</c:v>
                </c:pt>
                <c:pt idx="4">
                  <c:v>Très faible impact</c:v>
                </c:pt>
                <c:pt idx="5">
                  <c:v>Aucun impact du tout – ni positif ni négatif</c:v>
                </c:pt>
              </c:strCache>
            </c:strRef>
          </c:cat>
          <c:val>
            <c:numRef>
              <c:f>Feuil1!$B$2:$B$7</c:f>
              <c:numCache>
                <c:formatCode>0.00%</c:formatCode>
                <c:ptCount val="6"/>
                <c:pt idx="0">
                  <c:v>0.2</c:v>
                </c:pt>
                <c:pt idx="1">
                  <c:v>0.32</c:v>
                </c:pt>
                <c:pt idx="2">
                  <c:v>0.27</c:v>
                </c:pt>
                <c:pt idx="3">
                  <c:v>0.13</c:v>
                </c:pt>
                <c:pt idx="4">
                  <c:v>0.04</c:v>
                </c:pt>
                <c:pt idx="5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9CC0-42B6-AD2E-FD71005EB3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42177904"/>
        <c:axId val="542163760"/>
      </c:barChart>
      <c:valAx>
        <c:axId val="542163760"/>
        <c:scaling>
          <c:orientation val="minMax"/>
        </c:scaling>
        <c:delete val="1"/>
        <c:axPos val="t"/>
        <c:numFmt formatCode="0.00%" sourceLinked="1"/>
        <c:majorTickMark val="out"/>
        <c:minorTickMark val="none"/>
        <c:tickLblPos val="nextTo"/>
        <c:crossAx val="542177904"/>
        <c:crosses val="autoZero"/>
        <c:crossBetween val="between"/>
      </c:valAx>
      <c:catAx>
        <c:axId val="5421779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fr-FR"/>
          </a:p>
        </c:txPr>
        <c:crossAx val="542163760"/>
        <c:crosses val="autoZero"/>
        <c:auto val="1"/>
        <c:lblAlgn val="ctr"/>
        <c:lblOffset val="100"/>
        <c:noMultiLvlLbl val="0"/>
      </c:catAx>
      <c:spPr>
        <a:noFill/>
        <a:ln w="25375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979158009817298"/>
          <c:y val="4.0369839320193578E-2"/>
          <c:w val="0.63708316192139069"/>
          <c:h val="0.8911279047352277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C2AC-4979-958F-F191A9F3E63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C2AC-4979-958F-F191A9F3E63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C2AC-4979-958F-F191A9F3E63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C2AC-4979-958F-F191A9F3E63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C2AC-4979-958F-F191A9F3E63A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B-C2AC-4979-958F-F191A9F3E63A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C2AC-4979-958F-F191A9F3E63A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C2AC-4979-958F-F191A9F3E63A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E-C2AC-4979-958F-F191A9F3E63A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Feuil1!$A$2:$A$12</c:f>
              <c:strCache>
                <c:ptCount val="11"/>
                <c:pt idx="0">
                  <c:v>0%</c:v>
                </c:pt>
                <c:pt idx="1">
                  <c:v>1 à 10%</c:v>
                </c:pt>
                <c:pt idx="2">
                  <c:v>11 à 20%</c:v>
                </c:pt>
                <c:pt idx="3">
                  <c:v>21 à 30%</c:v>
                </c:pt>
                <c:pt idx="4">
                  <c:v>31 à 40%</c:v>
                </c:pt>
                <c:pt idx="5">
                  <c:v>41 à 50 %</c:v>
                </c:pt>
                <c:pt idx="6">
                  <c:v>51 à 60%</c:v>
                </c:pt>
                <c:pt idx="7">
                  <c:v>61 à 70%</c:v>
                </c:pt>
                <c:pt idx="8">
                  <c:v>71 à 80%</c:v>
                </c:pt>
                <c:pt idx="9">
                  <c:v>81 à 90%</c:v>
                </c:pt>
                <c:pt idx="10">
                  <c:v>91 à 100%</c:v>
                </c:pt>
              </c:strCache>
            </c:strRef>
          </c:cat>
          <c:val>
            <c:numRef>
              <c:f>Feuil1!$B$2:$B$12</c:f>
              <c:numCache>
                <c:formatCode>0.00%</c:formatCode>
                <c:ptCount val="11"/>
                <c:pt idx="0">
                  <c:v>0.03</c:v>
                </c:pt>
                <c:pt idx="1">
                  <c:v>0.19</c:v>
                </c:pt>
                <c:pt idx="2">
                  <c:v>7.0000000000000007E-2</c:v>
                </c:pt>
                <c:pt idx="3">
                  <c:v>0.11</c:v>
                </c:pt>
                <c:pt idx="4">
                  <c:v>0.06</c:v>
                </c:pt>
                <c:pt idx="5">
                  <c:v>0.11</c:v>
                </c:pt>
                <c:pt idx="6">
                  <c:v>0.08</c:v>
                </c:pt>
                <c:pt idx="7">
                  <c:v>7.0000000000000007E-2</c:v>
                </c:pt>
                <c:pt idx="8">
                  <c:v>0.1</c:v>
                </c:pt>
                <c:pt idx="9">
                  <c:v>7.0000000000000007E-2</c:v>
                </c:pt>
                <c:pt idx="10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C2AC-4979-958F-F191A9F3E6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42177904"/>
        <c:axId val="542163760"/>
      </c:barChart>
      <c:valAx>
        <c:axId val="542163760"/>
        <c:scaling>
          <c:orientation val="minMax"/>
        </c:scaling>
        <c:delete val="1"/>
        <c:axPos val="t"/>
        <c:numFmt formatCode="0.00%" sourceLinked="1"/>
        <c:majorTickMark val="out"/>
        <c:minorTickMark val="none"/>
        <c:tickLblPos val="nextTo"/>
        <c:crossAx val="542177904"/>
        <c:crosses val="autoZero"/>
        <c:crossBetween val="between"/>
      </c:valAx>
      <c:catAx>
        <c:axId val="5421779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fr-FR"/>
          </a:p>
        </c:txPr>
        <c:crossAx val="542163760"/>
        <c:crosses val="autoZero"/>
        <c:auto val="1"/>
        <c:lblAlgn val="ctr"/>
        <c:lblOffset val="100"/>
        <c:noMultiLvlLbl val="0"/>
      </c:catAx>
      <c:spPr>
        <a:noFill/>
        <a:ln w="25375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773344886060706"/>
          <c:y val="3.0313523417918695E-2"/>
          <c:w val="0.62226660412020762"/>
          <c:h val="0.860526130777135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Positif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Feuil1!$A$2:$A$6</c:f>
              <c:strCache>
                <c:ptCount val="5"/>
                <c:pt idx="0">
                  <c:v>Sur l’environnement et les ressources naturelles</c:v>
                </c:pt>
                <c:pt idx="1">
                  <c:v>Sur le patrimoine local</c:v>
                </c:pt>
                <c:pt idx="2">
                  <c:v>Sur la vie de la population</c:v>
                </c:pt>
                <c:pt idx="3">
                  <c:v>Sur l’économie du département en général</c:v>
                </c:pt>
                <c:pt idx="4">
                  <c:v>Sur l’économie locale</c:v>
                </c:pt>
              </c:strCache>
            </c:strRef>
          </c:cat>
          <c:val>
            <c:numRef>
              <c:f>Feuil1!$B$2:$B$6</c:f>
              <c:numCache>
                <c:formatCode>0%</c:formatCode>
                <c:ptCount val="5"/>
                <c:pt idx="0">
                  <c:v>0.27</c:v>
                </c:pt>
                <c:pt idx="1">
                  <c:v>0.38</c:v>
                </c:pt>
                <c:pt idx="2">
                  <c:v>0.52</c:v>
                </c:pt>
                <c:pt idx="3">
                  <c:v>0.53</c:v>
                </c:pt>
                <c:pt idx="4">
                  <c:v>0.49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37-4BB3-B46B-3202AE108A10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Trés positif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Feuil1!$A$2:$A$6</c:f>
              <c:strCache>
                <c:ptCount val="5"/>
                <c:pt idx="0">
                  <c:v>Sur l’environnement et les ressources naturelles</c:v>
                </c:pt>
                <c:pt idx="1">
                  <c:v>Sur le patrimoine local</c:v>
                </c:pt>
                <c:pt idx="2">
                  <c:v>Sur la vie de la population</c:v>
                </c:pt>
                <c:pt idx="3">
                  <c:v>Sur l’économie du département en général</c:v>
                </c:pt>
                <c:pt idx="4">
                  <c:v>Sur l’économie locale</c:v>
                </c:pt>
              </c:strCache>
            </c:strRef>
          </c:cat>
          <c:val>
            <c:numRef>
              <c:f>Feuil1!$C$2:$C$6</c:f>
              <c:numCache>
                <c:formatCode>0%</c:formatCode>
                <c:ptCount val="5"/>
                <c:pt idx="0">
                  <c:v>0.14000000000000001</c:v>
                </c:pt>
                <c:pt idx="1">
                  <c:v>0.21</c:v>
                </c:pt>
                <c:pt idx="2">
                  <c:v>0.22</c:v>
                </c:pt>
                <c:pt idx="3">
                  <c:v>0.33</c:v>
                </c:pt>
                <c:pt idx="4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37-4BB3-B46B-3202AE108A10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Négligeable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27%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A37-4BB3-B46B-3202AE108A1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26%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A37-4BB3-B46B-3202AE108A1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20%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A37-4BB3-B46B-3202AE108A1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A37-4BB3-B46B-3202AE108A1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A37-4BB3-B46B-3202AE108A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Feuil1!$A$2:$A$6</c:f>
              <c:strCache>
                <c:ptCount val="5"/>
                <c:pt idx="0">
                  <c:v>Sur l’environnement et les ressources naturelles</c:v>
                </c:pt>
                <c:pt idx="1">
                  <c:v>Sur le patrimoine local</c:v>
                </c:pt>
                <c:pt idx="2">
                  <c:v>Sur la vie de la population</c:v>
                </c:pt>
                <c:pt idx="3">
                  <c:v>Sur l’économie du département en général</c:v>
                </c:pt>
                <c:pt idx="4">
                  <c:v>Sur l’économie locale</c:v>
                </c:pt>
              </c:strCache>
            </c:strRef>
          </c:cat>
          <c:val>
            <c:numRef>
              <c:f>Feuil1!$D$2:$D$6</c:f>
              <c:numCache>
                <c:formatCode>0%</c:formatCode>
                <c:ptCount val="5"/>
                <c:pt idx="0">
                  <c:v>-0.27</c:v>
                </c:pt>
                <c:pt idx="1">
                  <c:v>-0.26</c:v>
                </c:pt>
                <c:pt idx="2">
                  <c:v>-0.2</c:v>
                </c:pt>
                <c:pt idx="3">
                  <c:v>-0.13</c:v>
                </c:pt>
                <c:pt idx="4">
                  <c:v>-0.13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A37-4BB3-B46B-3202AE108A10}"/>
            </c:ext>
          </c:extLst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Négatif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24%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A37-4BB3-B46B-3202AE108A1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A37-4BB3-B46B-3202AE108A1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A37-4BB3-B46B-3202AE108A1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A37-4BB3-B46B-3202AE108A1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A37-4BB3-B46B-3202AE108A10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Feuil1!$A$2:$A$6</c:f>
              <c:strCache>
                <c:ptCount val="5"/>
                <c:pt idx="0">
                  <c:v>Sur l’environnement et les ressources naturelles</c:v>
                </c:pt>
                <c:pt idx="1">
                  <c:v>Sur le patrimoine local</c:v>
                </c:pt>
                <c:pt idx="2">
                  <c:v>Sur la vie de la population</c:v>
                </c:pt>
                <c:pt idx="3">
                  <c:v>Sur l’économie du département en général</c:v>
                </c:pt>
                <c:pt idx="4">
                  <c:v>Sur l’économie locale</c:v>
                </c:pt>
              </c:strCache>
            </c:strRef>
          </c:cat>
          <c:val>
            <c:numRef>
              <c:f>Feuil1!$E$2:$E$6</c:f>
              <c:numCache>
                <c:formatCode>0%</c:formatCode>
                <c:ptCount val="5"/>
                <c:pt idx="0">
                  <c:v>-0.24</c:v>
                </c:pt>
                <c:pt idx="1">
                  <c:v>-0.12</c:v>
                </c:pt>
                <c:pt idx="2">
                  <c:v>-0.05</c:v>
                </c:pt>
                <c:pt idx="3">
                  <c:v>-0.01</c:v>
                </c:pt>
                <c:pt idx="4">
                  <c:v>-0.01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A37-4BB3-B46B-3202AE108A10}"/>
            </c:ext>
          </c:extLst>
        </c:ser>
        <c:ser>
          <c:idx val="4"/>
          <c:order val="4"/>
          <c:tx>
            <c:strRef>
              <c:f>Feuil1!$F$1</c:f>
              <c:strCache>
                <c:ptCount val="1"/>
                <c:pt idx="0">
                  <c:v>Très Négatif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A37-4BB3-B46B-3202AE108A1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A37-4BB3-B46B-3202AE108A10}"/>
                </c:ext>
              </c:extLst>
            </c:dLbl>
            <c:dLbl>
              <c:idx val="2"/>
              <c:layout>
                <c:manualLayout>
                  <c:x val="-1.0107273386922442E-2"/>
                  <c:y val="9.4859748338541021E-1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A37-4BB3-B46B-3202AE108A1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A37-4BB3-B46B-3202AE108A1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A37-4BB3-B46B-3202AE108A10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Feuil1!$A$2:$A$6</c:f>
              <c:strCache>
                <c:ptCount val="5"/>
                <c:pt idx="0">
                  <c:v>Sur l’environnement et les ressources naturelles</c:v>
                </c:pt>
                <c:pt idx="1">
                  <c:v>Sur le patrimoine local</c:v>
                </c:pt>
                <c:pt idx="2">
                  <c:v>Sur la vie de la population</c:v>
                </c:pt>
                <c:pt idx="3">
                  <c:v>Sur l’économie du département en général</c:v>
                </c:pt>
                <c:pt idx="4">
                  <c:v>Sur l’économie locale</c:v>
                </c:pt>
              </c:strCache>
            </c:strRef>
          </c:cat>
          <c:val>
            <c:numRef>
              <c:f>Feuil1!$F$2:$F$6</c:f>
              <c:numCache>
                <c:formatCode>0%</c:formatCode>
                <c:ptCount val="5"/>
                <c:pt idx="0">
                  <c:v>-0.08</c:v>
                </c:pt>
                <c:pt idx="1">
                  <c:v>-0.03</c:v>
                </c:pt>
                <c:pt idx="2">
                  <c:v>-0.02</c:v>
                </c:pt>
                <c:pt idx="3">
                  <c:v>0</c:v>
                </c:pt>
                <c:pt idx="4">
                  <c:v>-2E-3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1A37-4BB3-B46B-3202AE108A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124565760"/>
        <c:axId val="119918592"/>
      </c:barChart>
      <c:catAx>
        <c:axId val="12456576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1200" b="1"/>
            </a:pPr>
            <a:endParaRPr lang="fr-FR"/>
          </a:p>
        </c:txPr>
        <c:crossAx val="119918592"/>
        <c:crosses val="autoZero"/>
        <c:auto val="1"/>
        <c:lblAlgn val="ctr"/>
        <c:lblOffset val="100"/>
        <c:noMultiLvlLbl val="0"/>
      </c:catAx>
      <c:valAx>
        <c:axId val="11991859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245657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/>
      </a:pPr>
      <a:endParaRPr lang="fr-FR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52087599771224813"/>
          <c:y val="3.0313486713943703E-2"/>
          <c:w val="0.49043620684973177"/>
          <c:h val="0.860526130777135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D'accord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Feuil1!$A$3:$A$9</c:f>
              <c:strCache>
                <c:ptCount val="7"/>
                <c:pt idx="0">
                  <c:v>Sans l’attractivité et l’affluence du littoral varois votre entreprise / activité n’existerait pas</c:v>
                </c:pt>
                <c:pt idx="1">
                  <c:v>Votre connaissez un pic d’activité lors du cœur de la saison estivale (juillet août)</c:v>
                </c:pt>
                <c:pt idx="2">
                  <c:v>Votre activité, Chiffre d'Affaires  sont très dépendants de la clientèle du littoral (touristes, visiteurs français et étrangers)</c:v>
                </c:pt>
                <c:pt idx="3">
                  <c:v>Une forte attractivité du littoral varois est synonyme d’un Chiffre d'Affaires garanti tout au long de l'année</c:v>
                </c:pt>
                <c:pt idx="4">
                  <c:v>La fermeture d'établissements de plage a un impact négatif sur l'économie locale et l'économie du Var</c:v>
                </c:pt>
                <c:pt idx="5">
                  <c:v>Le développement du littoral varois et de son attractivité constitue les enjeux économiques de demain</c:v>
                </c:pt>
                <c:pt idx="6">
                  <c:v>Les services rendus (bain de soleil, restauration, activités sportives et de bien être..) par les établissements de plages sont utiles</c:v>
                </c:pt>
              </c:strCache>
            </c:strRef>
          </c:cat>
          <c:val>
            <c:numRef>
              <c:f>Feuil1!$B$3:$B$9</c:f>
              <c:numCache>
                <c:formatCode>0.00%</c:formatCode>
                <c:ptCount val="7"/>
                <c:pt idx="0">
                  <c:v>0.245</c:v>
                </c:pt>
                <c:pt idx="1">
                  <c:v>0.27900000000000003</c:v>
                </c:pt>
                <c:pt idx="2">
                  <c:v>0.29899999999999999</c:v>
                </c:pt>
                <c:pt idx="3">
                  <c:v>0.42299999999999999</c:v>
                </c:pt>
                <c:pt idx="4">
                  <c:v>0.45700000000000002</c:v>
                </c:pt>
                <c:pt idx="5">
                  <c:v>0.436</c:v>
                </c:pt>
                <c:pt idx="6">
                  <c:v>0.499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DD-46D5-8487-EF84BC28C03E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Tout à fait d'accord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Feuil1!$A$3:$A$9</c:f>
              <c:strCache>
                <c:ptCount val="7"/>
                <c:pt idx="0">
                  <c:v>Sans l’attractivité et l’affluence du littoral varois votre entreprise / activité n’existerait pas</c:v>
                </c:pt>
                <c:pt idx="1">
                  <c:v>Votre connaissez un pic d’activité lors du cœur de la saison estivale (juillet août)</c:v>
                </c:pt>
                <c:pt idx="2">
                  <c:v>Votre activité, Chiffre d'Affaires  sont très dépendants de la clientèle du littoral (touristes, visiteurs français et étrangers)</c:v>
                </c:pt>
                <c:pt idx="3">
                  <c:v>Une forte attractivité du littoral varois est synonyme d’un Chiffre d'Affaires garanti tout au long de l'année</c:v>
                </c:pt>
                <c:pt idx="4">
                  <c:v>La fermeture d'établissements de plage a un impact négatif sur l'économie locale et l'économie du Var</c:v>
                </c:pt>
                <c:pt idx="5">
                  <c:v>Le développement du littoral varois et de son attractivité constitue les enjeux économiques de demain</c:v>
                </c:pt>
                <c:pt idx="6">
                  <c:v>Les services rendus (bain de soleil, restauration, activités sportives et de bien être..) par les établissements de plages sont utiles</c:v>
                </c:pt>
              </c:strCache>
            </c:strRef>
          </c:cat>
          <c:val>
            <c:numRef>
              <c:f>Feuil1!$C$3:$C$9</c:f>
              <c:numCache>
                <c:formatCode>0.00%</c:formatCode>
                <c:ptCount val="7"/>
                <c:pt idx="0">
                  <c:v>0.254</c:v>
                </c:pt>
                <c:pt idx="1">
                  <c:v>0.33600000000000002</c:v>
                </c:pt>
                <c:pt idx="2">
                  <c:v>0.32600000000000001</c:v>
                </c:pt>
                <c:pt idx="3">
                  <c:v>0.30599999999999999</c:v>
                </c:pt>
                <c:pt idx="4">
                  <c:v>0.35899999999999999</c:v>
                </c:pt>
                <c:pt idx="5">
                  <c:v>0.46</c:v>
                </c:pt>
                <c:pt idx="6">
                  <c:v>0.40500000000000003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DD-46D5-8487-EF84BC28C03E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Pas d'accord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37%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BDD-46D5-8487-EF84BC28C03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28%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DD-46D5-8487-EF84BC28C03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30%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BDD-46D5-8487-EF84BC28C03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25%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BDD-46D5-8487-EF84BC28C03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15%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BDD-46D5-8487-EF84BC28C03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10%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BDD-46D5-8487-EF84BC28C03E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BDD-46D5-8487-EF84BC28C03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Feuil1!$A$3:$A$9</c:f>
              <c:strCache>
                <c:ptCount val="7"/>
                <c:pt idx="0">
                  <c:v>Sans l’attractivité et l’affluence du littoral varois votre entreprise / activité n’existerait pas</c:v>
                </c:pt>
                <c:pt idx="1">
                  <c:v>Votre connaissez un pic d’activité lors du cœur de la saison estivale (juillet août)</c:v>
                </c:pt>
                <c:pt idx="2">
                  <c:v>Votre activité, Chiffre d'Affaires  sont très dépendants de la clientèle du littoral (touristes, visiteurs français et étrangers)</c:v>
                </c:pt>
                <c:pt idx="3">
                  <c:v>Une forte attractivité du littoral varois est synonyme d’un Chiffre d'Affaires garanti tout au long de l'année</c:v>
                </c:pt>
                <c:pt idx="4">
                  <c:v>La fermeture d'établissements de plage a un impact négatif sur l'économie locale et l'économie du Var</c:v>
                </c:pt>
                <c:pt idx="5">
                  <c:v>Le développement du littoral varois et de son attractivité constitue les enjeux économiques de demain</c:v>
                </c:pt>
                <c:pt idx="6">
                  <c:v>Les services rendus (bain de soleil, restauration, activités sportives et de bien être..) par les établissements de plages sont utiles</c:v>
                </c:pt>
              </c:strCache>
            </c:strRef>
          </c:cat>
          <c:val>
            <c:numRef>
              <c:f>Feuil1!$D$3:$D$9</c:f>
              <c:numCache>
                <c:formatCode>0.00%</c:formatCode>
                <c:ptCount val="7"/>
                <c:pt idx="0">
                  <c:v>-0.372</c:v>
                </c:pt>
                <c:pt idx="1">
                  <c:v>-0.27500000000000002</c:v>
                </c:pt>
                <c:pt idx="2">
                  <c:v>-0.30399999999999999</c:v>
                </c:pt>
                <c:pt idx="3">
                  <c:v>-0.246</c:v>
                </c:pt>
                <c:pt idx="4">
                  <c:v>-0.15</c:v>
                </c:pt>
                <c:pt idx="5">
                  <c:v>-0.1</c:v>
                </c:pt>
                <c:pt idx="6">
                  <c:v>-6.5000000000000002E-2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BDD-46D5-8487-EF84BC28C03E}"/>
            </c:ext>
          </c:extLst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Pas du tout d'accord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BDD-46D5-8487-EF84BC28C03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BDD-46D5-8487-EF84BC28C03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BDD-46D5-8487-EF84BC28C03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BDD-46D5-8487-EF84BC28C03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BDD-46D5-8487-EF84BC28C03E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BDD-46D5-8487-EF84BC28C03E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BDD-46D5-8487-EF84BC28C03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Feuil1!$A$3:$A$9</c:f>
              <c:strCache>
                <c:ptCount val="7"/>
                <c:pt idx="0">
                  <c:v>Sans l’attractivité et l’affluence du littoral varois votre entreprise / activité n’existerait pas</c:v>
                </c:pt>
                <c:pt idx="1">
                  <c:v>Votre connaissez un pic d’activité lors du cœur de la saison estivale (juillet août)</c:v>
                </c:pt>
                <c:pt idx="2">
                  <c:v>Votre activité, Chiffre d'Affaires  sont très dépendants de la clientèle du littoral (touristes, visiteurs français et étrangers)</c:v>
                </c:pt>
                <c:pt idx="3">
                  <c:v>Une forte attractivité du littoral varois est synonyme d’un Chiffre d'Affaires garanti tout au long de l'année</c:v>
                </c:pt>
                <c:pt idx="4">
                  <c:v>La fermeture d'établissements de plage a un impact négatif sur l'économie locale et l'économie du Var</c:v>
                </c:pt>
                <c:pt idx="5">
                  <c:v>Le développement du littoral varois et de son attractivité constitue les enjeux économiques de demain</c:v>
                </c:pt>
                <c:pt idx="6">
                  <c:v>Les services rendus (bain de soleil, restauration, activités sportives et de bien être..) par les établissements de plages sont utiles</c:v>
                </c:pt>
              </c:strCache>
            </c:strRef>
          </c:cat>
          <c:val>
            <c:numRef>
              <c:f>Feuil1!$E$3:$E$9</c:f>
              <c:numCache>
                <c:formatCode>0.00%</c:formatCode>
                <c:ptCount val="7"/>
                <c:pt idx="0">
                  <c:v>-0.128</c:v>
                </c:pt>
                <c:pt idx="1">
                  <c:v>-0.109</c:v>
                </c:pt>
                <c:pt idx="2">
                  <c:v>-7.0999999999999994E-2</c:v>
                </c:pt>
                <c:pt idx="3">
                  <c:v>-2.5999999999999999E-2</c:v>
                </c:pt>
                <c:pt idx="4">
                  <c:v>-3.4000000000000002E-2</c:v>
                </c:pt>
                <c:pt idx="5">
                  <c:v>-4.0000000000000001E-3</c:v>
                </c:pt>
                <c:pt idx="6">
                  <c:v>-3.1E-2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7BDD-46D5-8487-EF84BC28C0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124565760"/>
        <c:axId val="119918592"/>
      </c:barChart>
      <c:catAx>
        <c:axId val="12456576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1200" b="1"/>
            </a:pPr>
            <a:endParaRPr lang="fr-FR"/>
          </a:p>
        </c:txPr>
        <c:crossAx val="119918592"/>
        <c:crosses val="autoZero"/>
        <c:auto val="1"/>
        <c:lblAlgn val="ctr"/>
        <c:lblOffset val="100"/>
        <c:noMultiLvlLbl val="0"/>
      </c:catAx>
      <c:valAx>
        <c:axId val="119918592"/>
        <c:scaling>
          <c:orientation val="minMax"/>
        </c:scaling>
        <c:delete val="1"/>
        <c:axPos val="b"/>
        <c:numFmt formatCode="0.00%" sourceLinked="1"/>
        <c:majorTickMark val="out"/>
        <c:minorTickMark val="none"/>
        <c:tickLblPos val="nextTo"/>
        <c:crossAx val="1245657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/>
      </a:pPr>
      <a:endParaRPr lang="fr-FR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388730088239835"/>
          <c:y val="3.2570708500495267E-2"/>
          <c:w val="0.50611271204211794"/>
          <c:h val="0.8911279047352277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effectif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BB1-4B7E-8389-D6E62175A300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BB1-4B7E-8389-D6E62175A30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4BB1-4B7E-8389-D6E62175A30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4BB1-4B7E-8389-D6E62175A30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4BB1-4B7E-8389-D6E62175A300}"/>
              </c:ext>
            </c:extLst>
          </c:dPt>
          <c:dPt>
            <c:idx val="5"/>
            <c:invertIfNegative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4BB1-4B7E-8389-D6E62175A300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4BB1-4B7E-8389-D6E62175A300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4BB1-4B7E-8389-D6E62175A300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4BB1-4B7E-8389-D6E62175A30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aseline="0">
                    <a:solidFill>
                      <a:srgbClr val="FF000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Feuil1!$A$2:$A$6</c:f>
              <c:strCache>
                <c:ptCount val="5"/>
                <c:pt idx="0">
                  <c:v>Nombre emplois menacés /Hypothèse basse</c:v>
                </c:pt>
                <c:pt idx="1">
                  <c:v>Nombre emplois menacés /Hypothèse haute</c:v>
                </c:pt>
                <c:pt idx="3">
                  <c:v>Nombre emplois complémentaires menacés (calcul par la moyenne)</c:v>
                </c:pt>
                <c:pt idx="4">
                  <c:v>Nombre emplois complémentaires menacés (calcul par la médiane)</c:v>
                </c:pt>
              </c:strCache>
            </c:strRef>
          </c:cat>
          <c:val>
            <c:numRef>
              <c:f>Feuil1!$B$2:$B$6</c:f>
              <c:numCache>
                <c:formatCode>0</c:formatCode>
                <c:ptCount val="5"/>
                <c:pt idx="0">
                  <c:v>28737</c:v>
                </c:pt>
                <c:pt idx="1">
                  <c:v>56625</c:v>
                </c:pt>
                <c:pt idx="3">
                  <c:v>16657</c:v>
                </c:pt>
                <c:pt idx="4">
                  <c:v>9223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BB1-4B7E-8389-D6E62175A3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42177904"/>
        <c:axId val="542163760"/>
      </c:barChart>
      <c:valAx>
        <c:axId val="542163760"/>
        <c:scaling>
          <c:orientation val="minMax"/>
        </c:scaling>
        <c:delete val="1"/>
        <c:axPos val="t"/>
        <c:numFmt formatCode="0" sourceLinked="1"/>
        <c:majorTickMark val="out"/>
        <c:minorTickMark val="none"/>
        <c:tickLblPos val="nextTo"/>
        <c:crossAx val="542177904"/>
        <c:crosses val="autoZero"/>
        <c:crossBetween val="between"/>
      </c:valAx>
      <c:catAx>
        <c:axId val="5421779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fr-FR"/>
          </a:p>
        </c:txPr>
        <c:crossAx val="542163760"/>
        <c:crosses val="autoZero"/>
        <c:auto val="1"/>
        <c:lblAlgn val="ctr"/>
        <c:lblOffset val="100"/>
        <c:noMultiLvlLbl val="0"/>
      </c:catAx>
      <c:spPr>
        <a:noFill/>
        <a:ln w="25375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388730088239835"/>
          <c:y val="3.2570708500495267E-2"/>
          <c:w val="0.50611271204211794"/>
          <c:h val="0.8911279047352277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effectif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BB1-4B7E-8389-D6E62175A300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BB1-4B7E-8389-D6E62175A30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4BB1-4B7E-8389-D6E62175A30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4BB1-4B7E-8389-D6E62175A30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4BB1-4B7E-8389-D6E62175A300}"/>
              </c:ext>
            </c:extLst>
          </c:dPt>
          <c:dPt>
            <c:idx val="5"/>
            <c:invertIfNegative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4BB1-4B7E-8389-D6E62175A300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4BB1-4B7E-8389-D6E62175A300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4BB1-4B7E-8389-D6E62175A300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4BB1-4B7E-8389-D6E62175A30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aseline="0">
                    <a:solidFill>
                      <a:srgbClr val="FF000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Feuil1!$A$2:$A$6</c:f>
              <c:strCache>
                <c:ptCount val="5"/>
                <c:pt idx="0">
                  <c:v>CA Impacté/Hypothèse basse/Calcul par la moyenne</c:v>
                </c:pt>
                <c:pt idx="1">
                  <c:v>CA Impacté/Hypothèse basse/Calcul par la médiane</c:v>
                </c:pt>
                <c:pt idx="3">
                  <c:v>CA Impacté/Hypothèse haute/Calcul par la moyenne</c:v>
                </c:pt>
                <c:pt idx="4">
                  <c:v>CA Impacté/Hypothèse haute/Calcul par la médiane</c:v>
                </c:pt>
              </c:strCache>
            </c:strRef>
          </c:cat>
          <c:val>
            <c:numRef>
              <c:f>Feuil1!$B$2:$B$6</c:f>
              <c:numCache>
                <c:formatCode>0.0</c:formatCode>
                <c:ptCount val="5"/>
                <c:pt idx="0">
                  <c:v>3.2</c:v>
                </c:pt>
                <c:pt idx="1">
                  <c:v>2.1</c:v>
                </c:pt>
                <c:pt idx="3">
                  <c:v>5.0999999999999996</c:v>
                </c:pt>
                <c:pt idx="4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BB1-4B7E-8389-D6E62175A3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42177904"/>
        <c:axId val="542163760"/>
      </c:barChart>
      <c:valAx>
        <c:axId val="542163760"/>
        <c:scaling>
          <c:orientation val="minMax"/>
        </c:scaling>
        <c:delete val="1"/>
        <c:axPos val="t"/>
        <c:numFmt formatCode="0.0" sourceLinked="1"/>
        <c:majorTickMark val="out"/>
        <c:minorTickMark val="none"/>
        <c:tickLblPos val="nextTo"/>
        <c:crossAx val="542177904"/>
        <c:crosses val="autoZero"/>
        <c:crossBetween val="between"/>
      </c:valAx>
      <c:catAx>
        <c:axId val="5421779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fr-FR"/>
          </a:p>
        </c:txPr>
        <c:crossAx val="542163760"/>
        <c:crosses val="autoZero"/>
        <c:auto val="1"/>
        <c:lblAlgn val="ctr"/>
        <c:lblOffset val="100"/>
        <c:noMultiLvlLbl val="0"/>
      </c:catAx>
      <c:spPr>
        <a:noFill/>
        <a:ln w="25375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729823860562256"/>
          <c:y val="4.5018173180408141E-2"/>
          <c:w val="0.64964424991903746"/>
          <c:h val="0.8911279047352277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E1F-4632-B401-A9FF26971CBD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E1F-4632-B401-A9FF26971CBD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Feuil1!$A$2:$A$3</c:f>
              <c:strCache>
                <c:ptCount val="2"/>
                <c:pt idx="0">
                  <c:v>Façade Littoral</c:v>
                </c:pt>
                <c:pt idx="1">
                  <c:v>Rétro Littoral</c:v>
                </c:pt>
              </c:strCache>
            </c:strRef>
          </c:cat>
          <c:val>
            <c:numRef>
              <c:f>Feuil1!$B$2:$B$3</c:f>
              <c:numCache>
                <c:formatCode>0%</c:formatCode>
                <c:ptCount val="2"/>
                <c:pt idx="0">
                  <c:v>0.85</c:v>
                </c:pt>
                <c:pt idx="1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1F-4632-B401-A9FF26971C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42177904"/>
        <c:axId val="542163760"/>
      </c:barChart>
      <c:valAx>
        <c:axId val="54216376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542177904"/>
        <c:crosses val="autoZero"/>
        <c:crossBetween val="between"/>
      </c:valAx>
      <c:catAx>
        <c:axId val="5421779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fr-FR"/>
          </a:p>
        </c:txPr>
        <c:crossAx val="542163760"/>
        <c:crosses val="autoZero"/>
        <c:auto val="1"/>
        <c:lblAlgn val="ctr"/>
        <c:lblOffset val="100"/>
        <c:noMultiLvlLbl val="0"/>
      </c:catAx>
      <c:spPr>
        <a:noFill/>
        <a:ln w="25375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698332594205818"/>
          <c:y val="4.0369839320193578E-2"/>
          <c:w val="0.54910941539693348"/>
          <c:h val="0.8911279047352277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B5FC-4F8C-AEA5-F1ADB8DED320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B5FC-4F8C-AEA5-F1ADB8DED320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B5FC-4F8C-AEA5-F1ADB8DED320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B5FC-4F8C-AEA5-F1ADB8DED320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B5FC-4F8C-AEA5-F1ADB8DED320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B5FC-4F8C-AEA5-F1ADB8DED320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B5FC-4F8C-AEA5-F1ADB8DED320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Feuil1!$A$2:$A$5</c:f>
              <c:strCache>
                <c:ptCount val="4"/>
                <c:pt idx="0">
                  <c:v>Moins de 5 ans</c:v>
                </c:pt>
                <c:pt idx="1">
                  <c:v>De 5 à 10 ans</c:v>
                </c:pt>
                <c:pt idx="2">
                  <c:v>De 11 à 20 ans</c:v>
                </c:pt>
                <c:pt idx="3">
                  <c:v>Plus de 20 ans</c:v>
                </c:pt>
              </c:strCache>
            </c:strRef>
          </c:cat>
          <c:val>
            <c:numRef>
              <c:f>Feuil1!$B$2:$B$5</c:f>
              <c:numCache>
                <c:formatCode>0%</c:formatCode>
                <c:ptCount val="4"/>
                <c:pt idx="0">
                  <c:v>0.32</c:v>
                </c:pt>
                <c:pt idx="1">
                  <c:v>0.32</c:v>
                </c:pt>
                <c:pt idx="2">
                  <c:v>0.19</c:v>
                </c:pt>
                <c:pt idx="3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5FC-4F8C-AEA5-F1ADB8DED3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42177904"/>
        <c:axId val="542163760"/>
      </c:barChart>
      <c:valAx>
        <c:axId val="54216376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542177904"/>
        <c:crosses val="autoZero"/>
        <c:crossBetween val="between"/>
      </c:valAx>
      <c:catAx>
        <c:axId val="5421779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fr-FR"/>
          </a:p>
        </c:txPr>
        <c:crossAx val="542163760"/>
        <c:crosses val="autoZero"/>
        <c:auto val="1"/>
        <c:lblAlgn val="ctr"/>
        <c:lblOffset val="100"/>
        <c:noMultiLvlLbl val="0"/>
      </c:catAx>
      <c:spPr>
        <a:noFill/>
        <a:ln w="25375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3655826147168006"/>
          <c:y val="4.0369839320193578E-2"/>
          <c:w val="0.46344173852831999"/>
          <c:h val="0.8911279047352277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B585-4667-B525-818F5E35E800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B585-4667-B525-818F5E35E800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Feuil1!$A$2:$A$8</c:f>
              <c:strCache>
                <c:ptCount val="7"/>
                <c:pt idx="0">
                  <c:v>moins de 50 000 € HT</c:v>
                </c:pt>
                <c:pt idx="1">
                  <c:v>De 50 001 à 100 000 € HT</c:v>
                </c:pt>
                <c:pt idx="2">
                  <c:v>De 100 001 à 200 000 € HT</c:v>
                </c:pt>
                <c:pt idx="3">
                  <c:v>De 200 001 à 300 000 € HT</c:v>
                </c:pt>
                <c:pt idx="4">
                  <c:v>De 300 001 à 500 K€ HT</c:v>
                </c:pt>
                <c:pt idx="5">
                  <c:v>de 500 001€ à 1 000 000 € HT</c:v>
                </c:pt>
                <c:pt idx="6">
                  <c:v>Plus d'1 million d’€ HT</c:v>
                </c:pt>
              </c:strCache>
            </c:strRef>
          </c:cat>
          <c:val>
            <c:numRef>
              <c:f>Feuil1!$B$2:$B$8</c:f>
              <c:numCache>
                <c:formatCode>0.00%</c:formatCode>
                <c:ptCount val="7"/>
                <c:pt idx="0">
                  <c:v>0.3</c:v>
                </c:pt>
                <c:pt idx="1">
                  <c:v>0.16</c:v>
                </c:pt>
                <c:pt idx="2">
                  <c:v>0.16</c:v>
                </c:pt>
                <c:pt idx="3">
                  <c:v>0.11</c:v>
                </c:pt>
                <c:pt idx="4">
                  <c:v>0.09</c:v>
                </c:pt>
                <c:pt idx="5">
                  <c:v>0.09</c:v>
                </c:pt>
                <c:pt idx="6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585-4667-B525-818F5E35E8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42177904"/>
        <c:axId val="542163760"/>
      </c:barChart>
      <c:valAx>
        <c:axId val="542163760"/>
        <c:scaling>
          <c:orientation val="minMax"/>
        </c:scaling>
        <c:delete val="1"/>
        <c:axPos val="t"/>
        <c:numFmt formatCode="0.00%" sourceLinked="1"/>
        <c:majorTickMark val="out"/>
        <c:minorTickMark val="none"/>
        <c:tickLblPos val="nextTo"/>
        <c:crossAx val="542177904"/>
        <c:crosses val="autoZero"/>
        <c:crossBetween val="between"/>
      </c:valAx>
      <c:catAx>
        <c:axId val="5421779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542163760"/>
        <c:crosses val="autoZero"/>
        <c:auto val="1"/>
        <c:lblAlgn val="ctr"/>
        <c:lblOffset val="100"/>
        <c:noMultiLvlLbl val="0"/>
      </c:catAx>
      <c:spPr>
        <a:noFill/>
        <a:ln w="25375">
          <a:noFill/>
        </a:ln>
      </c:spPr>
    </c:plotArea>
    <c:plotVisOnly val="1"/>
    <c:dispBlanksAs val="gap"/>
    <c:showDLblsOverMax val="0"/>
  </c:chart>
  <c:txPr>
    <a:bodyPr/>
    <a:lstStyle/>
    <a:p>
      <a:pPr>
        <a:defRPr sz="1000"/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058439152548085"/>
          <c:y val="6.6685674761822078E-2"/>
          <c:w val="0.54910941539693348"/>
          <c:h val="0.8911279047352277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FC2-4A95-AA1B-22D26CDB34C8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FC2-4A95-AA1B-22D26CDB34C8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6FC2-4A95-AA1B-22D26CDB34C8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6FC2-4A95-AA1B-22D26CDB34C8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Feuil1!$A$2:$A$6</c:f>
              <c:strCache>
                <c:ptCount val="5"/>
                <c:pt idx="0">
                  <c:v>0 salarié</c:v>
                </c:pt>
                <c:pt idx="1">
                  <c:v>1 salarié</c:v>
                </c:pt>
                <c:pt idx="2">
                  <c:v>De 2 à 4 salariés</c:v>
                </c:pt>
                <c:pt idx="3">
                  <c:v>De 5 à 10 salariés</c:v>
                </c:pt>
                <c:pt idx="4">
                  <c:v>Plus de 10 salariés</c:v>
                </c:pt>
              </c:strCache>
            </c:strRef>
          </c:cat>
          <c:val>
            <c:numRef>
              <c:f>Feuil1!$B$2:$B$6</c:f>
              <c:numCache>
                <c:formatCode>0.00%</c:formatCode>
                <c:ptCount val="5"/>
                <c:pt idx="0">
                  <c:v>0.39</c:v>
                </c:pt>
                <c:pt idx="1">
                  <c:v>0.23</c:v>
                </c:pt>
                <c:pt idx="2">
                  <c:v>0.21</c:v>
                </c:pt>
                <c:pt idx="3">
                  <c:v>0.11</c:v>
                </c:pt>
                <c:pt idx="4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FC2-4A95-AA1B-22D26CDB34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42177904"/>
        <c:axId val="542163760"/>
      </c:barChart>
      <c:valAx>
        <c:axId val="542163760"/>
        <c:scaling>
          <c:orientation val="minMax"/>
        </c:scaling>
        <c:delete val="1"/>
        <c:axPos val="t"/>
        <c:numFmt formatCode="0.00%" sourceLinked="1"/>
        <c:majorTickMark val="out"/>
        <c:minorTickMark val="none"/>
        <c:tickLblPos val="nextTo"/>
        <c:crossAx val="542177904"/>
        <c:crosses val="autoZero"/>
        <c:crossBetween val="between"/>
      </c:valAx>
      <c:catAx>
        <c:axId val="5421779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fr-FR"/>
          </a:p>
        </c:txPr>
        <c:crossAx val="542163760"/>
        <c:crosses val="autoZero"/>
        <c:auto val="1"/>
        <c:lblAlgn val="ctr"/>
        <c:lblOffset val="100"/>
        <c:noMultiLvlLbl val="0"/>
      </c:catAx>
      <c:spPr>
        <a:noFill/>
        <a:ln w="25375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729823860562256"/>
          <c:y val="4.5018173180408141E-2"/>
          <c:w val="0.64964424991903746"/>
          <c:h val="0.8911279047352277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FC93-4837-92F7-9530020455B2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FC93-4837-92F7-9530020455B2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Feuil1!$A$2:$A$3</c:f>
              <c:strCache>
                <c:ptCount val="2"/>
                <c:pt idx="0">
                  <c:v>A l'année</c:v>
                </c:pt>
                <c:pt idx="1">
                  <c:v>Une partie de l'année</c:v>
                </c:pt>
              </c:strCache>
            </c:strRef>
          </c:cat>
          <c:val>
            <c:numRef>
              <c:f>Feuil1!$B$2:$B$3</c:f>
              <c:numCache>
                <c:formatCode>0%</c:formatCode>
                <c:ptCount val="2"/>
                <c:pt idx="0">
                  <c:v>0.86</c:v>
                </c:pt>
                <c:pt idx="1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93-4837-92F7-9530020455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42177904"/>
        <c:axId val="542163760"/>
      </c:barChart>
      <c:valAx>
        <c:axId val="54216376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542177904"/>
        <c:crosses val="autoZero"/>
        <c:crossBetween val="between"/>
      </c:valAx>
      <c:catAx>
        <c:axId val="5421779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fr-FR"/>
          </a:p>
        </c:txPr>
        <c:crossAx val="542163760"/>
        <c:crosses val="autoZero"/>
        <c:auto val="1"/>
        <c:lblAlgn val="ctr"/>
        <c:lblOffset val="100"/>
        <c:noMultiLvlLbl val="0"/>
      </c:catAx>
      <c:spPr>
        <a:noFill/>
        <a:ln w="25375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39424735795161"/>
          <c:y val="7.0121928119802848E-2"/>
          <c:w val="0.77869857021149114"/>
          <c:h val="0.8911279047352277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2E87-4779-AB52-3D2ACA1C1D3A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2E87-4779-AB52-3D2ACA1C1D3A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2E87-4779-AB52-3D2ACA1C1D3A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2E87-4779-AB52-3D2ACA1C1D3A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2E87-4779-AB52-3D2ACA1C1D3A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2E87-4779-AB52-3D2ACA1C1D3A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2E87-4779-AB52-3D2ACA1C1D3A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Feuil1!$A$2:$A$3</c:f>
              <c:strCache>
                <c:ptCount val="2"/>
                <c:pt idx="0">
                  <c:v>oui</c:v>
                </c:pt>
                <c:pt idx="1">
                  <c:v>non</c:v>
                </c:pt>
              </c:strCache>
            </c:strRef>
          </c:cat>
          <c:val>
            <c:numRef>
              <c:f>Feuil1!$B$2:$B$3</c:f>
              <c:numCache>
                <c:formatCode>0.00%</c:formatCode>
                <c:ptCount val="2"/>
                <c:pt idx="0">
                  <c:v>0.21</c:v>
                </c:pt>
                <c:pt idx="1">
                  <c:v>0.79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E87-4779-AB52-3D2ACA1C1D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42177904"/>
        <c:axId val="542163760"/>
      </c:barChart>
      <c:valAx>
        <c:axId val="542163760"/>
        <c:scaling>
          <c:orientation val="minMax"/>
        </c:scaling>
        <c:delete val="1"/>
        <c:axPos val="t"/>
        <c:numFmt formatCode="0.00%" sourceLinked="1"/>
        <c:majorTickMark val="out"/>
        <c:minorTickMark val="none"/>
        <c:tickLblPos val="nextTo"/>
        <c:crossAx val="542177904"/>
        <c:crosses val="autoZero"/>
        <c:crossBetween val="between"/>
      </c:valAx>
      <c:catAx>
        <c:axId val="5421779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542163760"/>
        <c:crosses val="autoZero"/>
        <c:auto val="1"/>
        <c:lblAlgn val="ctr"/>
        <c:lblOffset val="100"/>
        <c:noMultiLvlLbl val="0"/>
      </c:catAx>
      <c:spPr>
        <a:noFill/>
        <a:ln w="25375">
          <a:noFill/>
        </a:ln>
      </c:spPr>
    </c:plotArea>
    <c:plotVisOnly val="1"/>
    <c:dispBlanksAs val="gap"/>
    <c:showDLblsOverMax val="0"/>
  </c:chart>
  <c:txPr>
    <a:bodyPr/>
    <a:lstStyle/>
    <a:p>
      <a:pPr>
        <a:defRPr sz="1000"/>
      </a:pPr>
      <a:endParaRPr lang="fr-F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670943950341231"/>
          <c:y val="0.11651029405479765"/>
          <c:w val="0.48856146439953946"/>
          <c:h val="0.561704473776009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BE28-4462-AEA7-C13F0E135AC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2-BE28-4462-AEA7-C13F0E135AC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4-BE28-4462-AEA7-C13F0E135AC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BE28-4462-AEA7-C13F0E135AC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BE28-4462-AEA7-C13F0E135AC6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BE28-4462-AEA7-C13F0E135AC6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BE28-4462-AEA7-C13F0E135AC6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Feuil1!$A$2:$A$4</c:f>
              <c:strCache>
                <c:ptCount val="3"/>
                <c:pt idx="0">
                  <c:v>De particulier, grand public</c:v>
                </c:pt>
                <c:pt idx="1">
                  <c:v>De professionnels (entreprises, administrations, collectivités…)</c:v>
                </c:pt>
                <c:pt idx="2">
                  <c:v>Les deux</c:v>
                </c:pt>
              </c:strCache>
            </c:strRef>
          </c:cat>
          <c:val>
            <c:numRef>
              <c:f>Feuil1!$B$2:$B$4</c:f>
              <c:numCache>
                <c:formatCode>0.00%</c:formatCode>
                <c:ptCount val="3"/>
                <c:pt idx="0">
                  <c:v>0.68</c:v>
                </c:pt>
                <c:pt idx="1">
                  <c:v>0.09</c:v>
                </c:pt>
                <c:pt idx="2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E28-4462-AEA7-C13F0E135A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42177904"/>
        <c:axId val="542163760"/>
      </c:barChart>
      <c:valAx>
        <c:axId val="542163760"/>
        <c:scaling>
          <c:orientation val="minMax"/>
        </c:scaling>
        <c:delete val="1"/>
        <c:axPos val="t"/>
        <c:numFmt formatCode="0.00%" sourceLinked="1"/>
        <c:majorTickMark val="out"/>
        <c:minorTickMark val="none"/>
        <c:tickLblPos val="nextTo"/>
        <c:crossAx val="542177904"/>
        <c:crosses val="autoZero"/>
        <c:crossBetween val="between"/>
      </c:valAx>
      <c:catAx>
        <c:axId val="5421779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fr-FR"/>
          </a:p>
        </c:txPr>
        <c:crossAx val="542163760"/>
        <c:crosses val="autoZero"/>
        <c:auto val="1"/>
        <c:lblAlgn val="ctr"/>
        <c:lblOffset val="100"/>
        <c:noMultiLvlLbl val="0"/>
      </c:catAx>
      <c:spPr>
        <a:noFill/>
        <a:ln w="25375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7933541561048807"/>
          <c:y val="4.0369839320193578E-2"/>
          <c:w val="0.38202359322759999"/>
          <c:h val="0.8911279047352277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89C9-4249-93EC-6FB2C7B7237E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89C9-4249-93EC-6FB2C7B7237E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89C9-4249-93EC-6FB2C7B7237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89C9-4249-93EC-6FB2C7B7237E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89C9-4249-93EC-6FB2C7B7237E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89C9-4249-93EC-6FB2C7B7237E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89C9-4249-93EC-6FB2C7B7237E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Feuil1!$A$2:$A$5</c:f>
              <c:strCache>
                <c:ptCount val="4"/>
                <c:pt idx="0">
                  <c:v>... de résidents du littoral varois ?</c:v>
                </c:pt>
                <c:pt idx="1">
                  <c:v>...de personnes qui fréquentent le littoral Varois (visiteurs, touristes) ?</c:v>
                </c:pt>
                <c:pt idx="2">
                  <c:v>les deux quasi équitablement</c:v>
                </c:pt>
                <c:pt idx="3">
                  <c:v>aucune de ces propositions</c:v>
                </c:pt>
              </c:strCache>
            </c:strRef>
          </c:cat>
          <c:val>
            <c:numRef>
              <c:f>Feuil1!$B$2:$B$5</c:f>
              <c:numCache>
                <c:formatCode>0.00%</c:formatCode>
                <c:ptCount val="4"/>
                <c:pt idx="0">
                  <c:v>0.39</c:v>
                </c:pt>
                <c:pt idx="1">
                  <c:v>0.27</c:v>
                </c:pt>
                <c:pt idx="2">
                  <c:v>0.32</c:v>
                </c:pt>
                <c:pt idx="3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9C9-4249-93EC-6FB2C7B723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42177904"/>
        <c:axId val="542163760"/>
      </c:barChart>
      <c:valAx>
        <c:axId val="542163760"/>
        <c:scaling>
          <c:orientation val="minMax"/>
        </c:scaling>
        <c:delete val="1"/>
        <c:axPos val="t"/>
        <c:numFmt formatCode="0.00%" sourceLinked="1"/>
        <c:majorTickMark val="out"/>
        <c:minorTickMark val="none"/>
        <c:tickLblPos val="nextTo"/>
        <c:crossAx val="542177904"/>
        <c:crosses val="autoZero"/>
        <c:crossBetween val="between"/>
      </c:valAx>
      <c:catAx>
        <c:axId val="5421779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fr-FR"/>
          </a:p>
        </c:txPr>
        <c:crossAx val="542163760"/>
        <c:crosses val="autoZero"/>
        <c:auto val="1"/>
        <c:lblAlgn val="ctr"/>
        <c:lblOffset val="100"/>
        <c:noMultiLvlLbl val="0"/>
      </c:catAx>
      <c:spPr>
        <a:noFill/>
        <a:ln w="25375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0.43241</cdr:x>
      <cdr:y>0</cdr:y>
    </cdr:from>
    <cdr:to>
      <cdr:x>0.5037</cdr:x>
      <cdr:y>0.0452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3736438" y="0"/>
          <a:ext cx="615991" cy="12492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65000"/>
          </a:schemeClr>
        </a:solidFill>
        <a:ln xmlns:a="http://schemas.openxmlformats.org/drawingml/2006/main">
          <a:solidFill>
            <a:schemeClr val="bg1"/>
          </a:solidFill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600" b="1" dirty="0">
              <a:solidFill>
                <a:schemeClr val="tx1"/>
              </a:solidFill>
            </a:rPr>
            <a:t>Très Négatif</a:t>
          </a:r>
        </a:p>
      </cdr:txBody>
    </cdr:sp>
  </cdr:relSizeAnchor>
  <cdr:relSizeAnchor xmlns:cdr="http://schemas.openxmlformats.org/drawingml/2006/chartDrawing">
    <cdr:from>
      <cdr:x>0.51058</cdr:x>
      <cdr:y>0</cdr:y>
    </cdr:from>
    <cdr:to>
      <cdr:x>0.57054</cdr:x>
      <cdr:y>0.0452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4411861" y="0"/>
          <a:ext cx="518118" cy="12492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75000"/>
          </a:schemeClr>
        </a:solidFill>
        <a:ln xmlns:a="http://schemas.openxmlformats.org/drawingml/2006/main">
          <a:solidFill>
            <a:schemeClr val="bg1"/>
          </a:solidFill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600" b="1" dirty="0">
              <a:solidFill>
                <a:schemeClr val="tx1"/>
              </a:solidFill>
            </a:rPr>
            <a:t>Négatif</a:t>
          </a:r>
        </a:p>
      </cdr:txBody>
    </cdr:sp>
  </cdr:relSizeAnchor>
  <cdr:relSizeAnchor xmlns:cdr="http://schemas.openxmlformats.org/drawingml/2006/chartDrawing">
    <cdr:from>
      <cdr:x>0.5787</cdr:x>
      <cdr:y>0</cdr:y>
    </cdr:from>
    <cdr:to>
      <cdr:x>0.66572</cdr:x>
      <cdr:y>0.0452</cdr:y>
    </cdr:to>
    <cdr:sp macro="" textlink="">
      <cdr:nvSpPr>
        <cdr:cNvPr id="4" name="Rectangle 3"/>
        <cdr:cNvSpPr/>
      </cdr:nvSpPr>
      <cdr:spPr>
        <a:xfrm xmlns:a="http://schemas.openxmlformats.org/drawingml/2006/main">
          <a:off x="5000501" y="0"/>
          <a:ext cx="752000" cy="12492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6">
            <a:lumMod val="40000"/>
            <a:lumOff val="60000"/>
          </a:schemeClr>
        </a:solidFill>
        <a:ln xmlns:a="http://schemas.openxmlformats.org/drawingml/2006/main">
          <a:solidFill>
            <a:schemeClr val="bg1"/>
          </a:solidFill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600" b="1" dirty="0">
              <a:solidFill>
                <a:schemeClr val="tx1"/>
              </a:solidFill>
            </a:rPr>
            <a:t>Négligeable</a:t>
          </a:r>
        </a:p>
      </cdr:txBody>
    </cdr:sp>
  </cdr:relSizeAnchor>
  <cdr:relSizeAnchor xmlns:cdr="http://schemas.openxmlformats.org/drawingml/2006/chartDrawing">
    <cdr:from>
      <cdr:x>0.69536</cdr:x>
      <cdr:y>0</cdr:y>
    </cdr:from>
    <cdr:to>
      <cdr:x>0.79536</cdr:x>
      <cdr:y>0.0452</cdr:y>
    </cdr:to>
    <cdr:sp macro="" textlink="">
      <cdr:nvSpPr>
        <cdr:cNvPr id="5" name="Rectangle 4"/>
        <cdr:cNvSpPr/>
      </cdr:nvSpPr>
      <cdr:spPr>
        <a:xfrm xmlns:a="http://schemas.openxmlformats.org/drawingml/2006/main">
          <a:off x="6008613" y="0"/>
          <a:ext cx="864096" cy="12492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  <a:ln xmlns:a="http://schemas.openxmlformats.org/drawingml/2006/main">
          <a:solidFill>
            <a:schemeClr val="bg1"/>
          </a:solidFill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600" b="1" dirty="0">
              <a:solidFill>
                <a:schemeClr val="bg1"/>
              </a:solidFill>
            </a:rPr>
            <a:t>Positif</a:t>
          </a:r>
        </a:p>
      </cdr:txBody>
    </cdr:sp>
  </cdr:relSizeAnchor>
  <cdr:relSizeAnchor xmlns:cdr="http://schemas.openxmlformats.org/drawingml/2006/chartDrawing">
    <cdr:from>
      <cdr:x>0.83425</cdr:x>
      <cdr:y>0</cdr:y>
    </cdr:from>
    <cdr:to>
      <cdr:x>0.94433</cdr:x>
      <cdr:y>0.0452</cdr:y>
    </cdr:to>
    <cdr:sp macro="" textlink="">
      <cdr:nvSpPr>
        <cdr:cNvPr id="6" name="Rectangle 5"/>
        <cdr:cNvSpPr/>
      </cdr:nvSpPr>
      <cdr:spPr>
        <a:xfrm xmlns:a="http://schemas.openxmlformats.org/drawingml/2006/main">
          <a:off x="7208758" y="-3475525"/>
          <a:ext cx="951197" cy="12492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75000"/>
          </a:schemeClr>
        </a:solidFill>
        <a:ln xmlns:a="http://schemas.openxmlformats.org/drawingml/2006/main">
          <a:solidFill>
            <a:schemeClr val="bg1"/>
          </a:solidFill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600" b="1" dirty="0">
              <a:solidFill>
                <a:schemeClr val="bg1"/>
              </a:solidFill>
            </a:rPr>
            <a:t>Très Positif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0.51209</cdr:x>
      <cdr:y>0</cdr:y>
    </cdr:from>
    <cdr:to>
      <cdr:x>0.61848</cdr:x>
      <cdr:y>0.03579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4505795" y="0"/>
          <a:ext cx="936104" cy="134629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6">
            <a:lumMod val="50000"/>
          </a:schemeClr>
        </a:solidFill>
        <a:ln xmlns:a="http://schemas.openxmlformats.org/drawingml/2006/main">
          <a:solidFill>
            <a:schemeClr val="bg1"/>
          </a:solidFill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600" b="1" dirty="0">
              <a:solidFill>
                <a:schemeClr val="bg1">
                  <a:lumMod val="95000"/>
                </a:schemeClr>
              </a:solidFill>
            </a:rPr>
            <a:t>Pas du tout  d’accord </a:t>
          </a:r>
        </a:p>
      </cdr:txBody>
    </cdr:sp>
  </cdr:relSizeAnchor>
  <cdr:relSizeAnchor xmlns:cdr="http://schemas.openxmlformats.org/drawingml/2006/chartDrawing">
    <cdr:from>
      <cdr:x>0.62667</cdr:x>
      <cdr:y>0</cdr:y>
    </cdr:from>
    <cdr:to>
      <cdr:x>0.70032</cdr:x>
      <cdr:y>0.03579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5513908" y="0"/>
          <a:ext cx="648072" cy="134629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6">
            <a:lumMod val="75000"/>
          </a:schemeClr>
        </a:solidFill>
        <a:ln xmlns:a="http://schemas.openxmlformats.org/drawingml/2006/main">
          <a:solidFill>
            <a:schemeClr val="bg1"/>
          </a:solidFill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600" b="1" dirty="0">
              <a:solidFill>
                <a:schemeClr val="bg1">
                  <a:lumMod val="95000"/>
                </a:schemeClr>
              </a:solidFill>
            </a:rPr>
            <a:t>Pas d’accord</a:t>
          </a:r>
        </a:p>
      </cdr:txBody>
    </cdr:sp>
  </cdr:relSizeAnchor>
  <cdr:relSizeAnchor xmlns:cdr="http://schemas.openxmlformats.org/drawingml/2006/chartDrawing">
    <cdr:from>
      <cdr:x>0.73306</cdr:x>
      <cdr:y>0</cdr:y>
    </cdr:from>
    <cdr:to>
      <cdr:x>0.82308</cdr:x>
      <cdr:y>0.03579</cdr:y>
    </cdr:to>
    <cdr:sp macro="" textlink="">
      <cdr:nvSpPr>
        <cdr:cNvPr id="4" name="Rectangle 3"/>
        <cdr:cNvSpPr/>
      </cdr:nvSpPr>
      <cdr:spPr>
        <a:xfrm xmlns:a="http://schemas.openxmlformats.org/drawingml/2006/main">
          <a:off x="6450011" y="0"/>
          <a:ext cx="792088" cy="134629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  <a:ln xmlns:a="http://schemas.openxmlformats.org/drawingml/2006/main">
          <a:solidFill>
            <a:schemeClr val="bg1"/>
          </a:solidFill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600" b="1" dirty="0">
              <a:solidFill>
                <a:schemeClr val="bg1"/>
              </a:solidFill>
            </a:rPr>
            <a:t>D’accord</a:t>
          </a:r>
          <a:endParaRPr lang="fr-FR" sz="6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0.85581</cdr:x>
      <cdr:y>0</cdr:y>
    </cdr:from>
    <cdr:to>
      <cdr:x>0.96113</cdr:x>
      <cdr:y>0.03579</cdr:y>
    </cdr:to>
    <cdr:sp macro="" textlink="">
      <cdr:nvSpPr>
        <cdr:cNvPr id="5" name="Rectangle 4"/>
        <cdr:cNvSpPr/>
      </cdr:nvSpPr>
      <cdr:spPr>
        <a:xfrm xmlns:a="http://schemas.openxmlformats.org/drawingml/2006/main">
          <a:off x="7530131" y="0"/>
          <a:ext cx="926640" cy="13462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75000"/>
          </a:schemeClr>
        </a:solidFill>
        <a:ln xmlns:a="http://schemas.openxmlformats.org/drawingml/2006/main">
          <a:solidFill>
            <a:schemeClr val="bg1"/>
          </a:solidFill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600" b="1" dirty="0">
              <a:solidFill>
                <a:schemeClr val="bg1"/>
              </a:solidFill>
            </a:rPr>
            <a:t>Tout à fait d’accord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1A6C-9A33-4B59-B836-3AA31B150FEF}" type="datetimeFigureOut">
              <a:rPr lang="fr-FR" smtClean="0"/>
              <a:t>28/09/2016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6EF8-3986-4DEC-AE26-6015BA95A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0748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1A6C-9A33-4B59-B836-3AA31B150FEF}" type="datetimeFigureOut">
              <a:rPr lang="fr-FR" smtClean="0"/>
              <a:t>28/09/2016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6EF8-3986-4DEC-AE26-6015BA95A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296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1A6C-9A33-4B59-B836-3AA31B150FEF}" type="datetimeFigureOut">
              <a:rPr lang="fr-FR" smtClean="0"/>
              <a:t>28/09/2016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6EF8-3986-4DEC-AE26-6015BA95A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583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1A6C-9A33-4B59-B836-3AA31B150FEF}" type="datetimeFigureOut">
              <a:rPr lang="fr-FR" smtClean="0"/>
              <a:t>28/09/2016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6EF8-3986-4DEC-AE26-6015BA95A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061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1A6C-9A33-4B59-B836-3AA31B150FEF}" type="datetimeFigureOut">
              <a:rPr lang="fr-FR" smtClean="0"/>
              <a:t>28/09/2016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6EF8-3986-4DEC-AE26-6015BA95A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381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1A6C-9A33-4B59-B836-3AA31B150FEF}" type="datetimeFigureOut">
              <a:rPr lang="fr-FR" smtClean="0"/>
              <a:t>28/09/2016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6EF8-3986-4DEC-AE26-6015BA95A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3687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1A6C-9A33-4B59-B836-3AA31B150FEF}" type="datetimeFigureOut">
              <a:rPr lang="fr-FR" smtClean="0"/>
              <a:t>28/09/2016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6EF8-3986-4DEC-AE26-6015BA95A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9964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1A6C-9A33-4B59-B836-3AA31B150FEF}" type="datetimeFigureOut">
              <a:rPr lang="fr-FR" smtClean="0"/>
              <a:t>28/09/2016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6EF8-3986-4DEC-AE26-6015BA95A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482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1A6C-9A33-4B59-B836-3AA31B150FEF}" type="datetimeFigureOut">
              <a:rPr lang="fr-FR" smtClean="0"/>
              <a:t>28/09/2016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6EF8-3986-4DEC-AE26-6015BA95A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2431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1A6C-9A33-4B59-B836-3AA31B150FEF}" type="datetimeFigureOut">
              <a:rPr lang="fr-FR" smtClean="0"/>
              <a:t>28/09/2016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6EF8-3986-4DEC-AE26-6015BA95A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2249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1A6C-9A33-4B59-B836-3AA31B150FEF}" type="datetimeFigureOut">
              <a:rPr lang="fr-FR" smtClean="0"/>
              <a:t>28/09/2016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6EF8-3986-4DEC-AE26-6015BA95A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0183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21A6C-9A33-4B59-B836-3AA31B150FEF}" type="datetimeFigureOut">
              <a:rPr lang="fr-FR" smtClean="0"/>
              <a:t>28/09/2016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46EF8-3986-4DEC-AE26-6015BA95A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986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7" Type="http://schemas.openxmlformats.org/officeDocument/2006/relationships/chart" Target="../charts/chart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" y="0"/>
            <a:ext cx="9142571" cy="6858000"/>
          </a:xfrm>
          <a:prstGeom prst="rect">
            <a:avLst/>
          </a:prstGeom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68313" y="2446338"/>
            <a:ext cx="8351837" cy="29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4000" b="1" dirty="0">
                <a:solidFill>
                  <a:srgbClr val="003366"/>
                </a:solidFill>
              </a:rPr>
              <a:t>L’Economie du Sable</a:t>
            </a:r>
          </a:p>
          <a:p>
            <a:pPr algn="ctr" eaLnBrk="1" hangingPunct="1">
              <a:spcBef>
                <a:spcPct val="50000"/>
              </a:spcBef>
            </a:pPr>
            <a:r>
              <a:rPr lang="fr-FR" altLang="fr-FR" sz="3200" b="1" dirty="0">
                <a:solidFill>
                  <a:srgbClr val="003366"/>
                </a:solidFill>
              </a:rPr>
              <a:t>Le littoral varois</a:t>
            </a:r>
          </a:p>
          <a:p>
            <a:pPr algn="ctr" eaLnBrk="1" hangingPunct="1">
              <a:spcBef>
                <a:spcPct val="50000"/>
              </a:spcBef>
            </a:pPr>
            <a:r>
              <a:rPr lang="fr-FR" altLang="fr-FR" sz="3200" b="1" dirty="0">
                <a:solidFill>
                  <a:srgbClr val="003366"/>
                </a:solidFill>
              </a:rPr>
              <a:t> un moteur </a:t>
            </a:r>
          </a:p>
          <a:p>
            <a:pPr algn="ctr" eaLnBrk="1" hangingPunct="1">
              <a:spcBef>
                <a:spcPct val="50000"/>
              </a:spcBef>
            </a:pPr>
            <a:r>
              <a:rPr lang="fr-FR" altLang="fr-FR" sz="3200" b="1" dirty="0">
                <a:solidFill>
                  <a:srgbClr val="003366"/>
                </a:solidFill>
              </a:rPr>
              <a:t>pour l’économie du Var</a:t>
            </a:r>
          </a:p>
        </p:txBody>
      </p:sp>
    </p:spTree>
    <p:extLst>
      <p:ext uri="{BB962C8B-B14F-4D97-AF65-F5344CB8AC3E}">
        <p14:creationId xmlns:p14="http://schemas.microsoft.com/office/powerpoint/2010/main" val="2642506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571" cy="6858000"/>
          </a:xfrm>
          <a:prstGeom prst="rect">
            <a:avLst/>
          </a:prstGeom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07504" y="1370126"/>
            <a:ext cx="8712968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L’attractivité du littoral varois en chiffres : Synthèse</a:t>
            </a:r>
          </a:p>
          <a:p>
            <a:pPr eaLnBrk="1" hangingPunct="1">
              <a:spcBef>
                <a:spcPct val="50000"/>
              </a:spcBef>
            </a:pPr>
            <a:endParaRPr lang="fr-FR" altLang="fr-FR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fr-FR" altLang="fr-FR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Une attractivité du littoral primordiale pour les chefs d’entreprise: </a:t>
            </a:r>
            <a:r>
              <a:rPr lang="fr-FR" altLang="fr-FR" b="1" dirty="0">
                <a:latin typeface="Arial" panose="020B0604020202020204" pitchFamily="34" charset="0"/>
                <a:cs typeface="Arial" panose="020B0604020202020204" pitchFamily="34" charset="0"/>
              </a:rPr>
              <a:t>50% pensent que leur entreprise n’existerait pas sans elle, 73% que l’attractivité du littoral est synonyme de CA garanti toute l’année</a:t>
            </a:r>
          </a:p>
          <a:p>
            <a:pPr eaLnBrk="1" hangingPunct="1">
              <a:spcBef>
                <a:spcPct val="50000"/>
              </a:spcBef>
            </a:pPr>
            <a:endParaRPr lang="fr-FR" altLang="fr-FR" sz="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fr-FR" altLang="fr-FR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Les établissements de plages contributifs à cette attractivité:  </a:t>
            </a:r>
            <a:r>
              <a:rPr lang="fr-FR" altLang="fr-FR" b="1" dirty="0">
                <a:latin typeface="Arial" panose="020B0604020202020204" pitchFamily="34" charset="0"/>
                <a:cs typeface="Arial" panose="020B0604020202020204" pitchFamily="34" charset="0"/>
              </a:rPr>
              <a:t>91% d’avis favorables sur leur utilité, 82% de chefs d’entreprise convaincus que la fermeture d’établissements de plage aura un impact négatif sur l’économie</a:t>
            </a:r>
          </a:p>
          <a:p>
            <a:pPr eaLnBrk="1" hangingPunct="1">
              <a:spcBef>
                <a:spcPct val="50000"/>
              </a:spcBef>
            </a:pPr>
            <a:endParaRPr lang="fr-FR" altLang="fr-FR" sz="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fr-FR" altLang="fr-FR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38 000 emplois menacés et 2,1 milliards de CA potentiellement perdus en cas de perte d’attractivité du littoral varois</a:t>
            </a:r>
            <a:endParaRPr lang="fr-FR" altLang="fr-FR" sz="16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fr-FR" altLang="fr-FR" sz="800" dirty="0"/>
          </a:p>
          <a:p>
            <a:pPr eaLnBrk="1" hangingPunct="1">
              <a:spcBef>
                <a:spcPct val="50000"/>
              </a:spcBef>
            </a:pPr>
            <a:r>
              <a:rPr lang="fr-FR" altLang="fr-FR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Le littoral varois et son développement enjeux économiques de demain : </a:t>
            </a:r>
            <a:r>
              <a:rPr lang="fr-FR" altLang="fr-FR" b="1" dirty="0">
                <a:latin typeface="Arial" panose="020B0604020202020204" pitchFamily="34" charset="0"/>
                <a:cs typeface="Arial" panose="020B0604020202020204" pitchFamily="34" charset="0"/>
              </a:rPr>
              <a:t>C’est l’avis  de 90% des chefs d’entreprises</a:t>
            </a:r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4163684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9" y="23924"/>
            <a:ext cx="9142571" cy="6858000"/>
          </a:xfrm>
          <a:prstGeom prst="rect">
            <a:avLst/>
          </a:prstGeom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07504" y="1196752"/>
            <a:ext cx="8712968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altLang="fr-FR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fr-FR" altLang="fr-F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Perception des activités  exercées sur les plages par les professionnels: positive pour l’économie, la vie </a:t>
            </a:r>
            <a:r>
              <a:rPr lang="fr-FR" altLang="fr-FR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populations </a:t>
            </a:r>
            <a:r>
              <a:rPr lang="fr-FR" altLang="fr-F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le patrimoine locale, plus nuancée pour l’environnement et les ressources naturelles</a:t>
            </a:r>
          </a:p>
          <a:p>
            <a:pPr eaLnBrk="1" hangingPunct="1">
              <a:spcBef>
                <a:spcPct val="50000"/>
              </a:spcBef>
            </a:pPr>
            <a:endParaRPr lang="fr-FR" altLang="fr-FR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b="1" dirty="0"/>
              <a:t>Pensez-vous que la présence d’établissements exerçant leur activité sur les plages a un impact  ? </a:t>
            </a:r>
          </a:p>
          <a:p>
            <a:r>
              <a:rPr lang="fr-FR" sz="1000" i="1" dirty="0"/>
              <a:t>515 répondants</a:t>
            </a:r>
            <a:endParaRPr lang="fr-FR" sz="1000" b="1" i="1" dirty="0">
              <a:latin typeface="Century Gothic" panose="020B0502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</p:txBody>
      </p:sp>
      <p:graphicFrame>
        <p:nvGraphicFramePr>
          <p:cNvPr id="7" name="Graphique 6"/>
          <p:cNvGraphicFramePr/>
          <p:nvPr>
            <p:extLst>
              <p:ext uri="{D42A27DB-BD31-4B8C-83A1-F6EECF244321}">
                <p14:modId xmlns:p14="http://schemas.microsoft.com/office/powerpoint/2010/main" val="795640851"/>
              </p:ext>
            </p:extLst>
          </p:nvPr>
        </p:nvGraphicFramePr>
        <p:xfrm>
          <a:off x="147563" y="3475525"/>
          <a:ext cx="8640961" cy="2763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59281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9" y="23924"/>
            <a:ext cx="9142571" cy="6858000"/>
          </a:xfrm>
          <a:prstGeom prst="rect">
            <a:avLst/>
          </a:prstGeom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07504" y="1196752"/>
            <a:ext cx="8712968" cy="3127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altLang="fr-FR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fr-FR" altLang="fr-F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Avis des professionnels : Ils ont dit </a:t>
            </a:r>
          </a:p>
          <a:p>
            <a:pPr eaLnBrk="1" hangingPunct="1">
              <a:spcBef>
                <a:spcPct val="50000"/>
              </a:spcBef>
            </a:pPr>
            <a:endParaRPr lang="fr-FR" sz="1350" b="1" dirty="0"/>
          </a:p>
          <a:p>
            <a:pPr eaLnBrk="1" hangingPunct="1">
              <a:spcBef>
                <a:spcPct val="50000"/>
              </a:spcBef>
            </a:pPr>
            <a:endParaRPr lang="fr-FR" altLang="fr-FR" sz="1600" b="1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</p:txBody>
      </p:sp>
      <p:graphicFrame>
        <p:nvGraphicFramePr>
          <p:cNvPr id="9" name="Graphique 8"/>
          <p:cNvGraphicFramePr/>
          <p:nvPr>
            <p:extLst>
              <p:ext uri="{D42A27DB-BD31-4B8C-83A1-F6EECF244321}">
                <p14:modId xmlns:p14="http://schemas.microsoft.com/office/powerpoint/2010/main" val="3303327483"/>
              </p:ext>
            </p:extLst>
          </p:nvPr>
        </p:nvGraphicFramePr>
        <p:xfrm>
          <a:off x="138213" y="3006339"/>
          <a:ext cx="8798794" cy="3761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9"/>
          <p:cNvSpPr/>
          <p:nvPr/>
        </p:nvSpPr>
        <p:spPr>
          <a:xfrm>
            <a:off x="138213" y="2544674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/>
              <a:t>Parmi la liste suivante, merci de nous préciser si vous êtes « Tout à fait, Plutôt, Plutôt pas ou Pas du tout d’accord » avec les propositions suivantes  ? </a:t>
            </a:r>
            <a:r>
              <a:rPr lang="fr-FR" sz="1200" i="1" dirty="0"/>
              <a:t>– </a:t>
            </a:r>
            <a:r>
              <a:rPr lang="fr-FR" sz="1000" i="1" dirty="0"/>
              <a:t>594 répondants</a:t>
            </a:r>
            <a:endParaRPr lang="fr-FR" sz="10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18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571" cy="6858000"/>
          </a:xfrm>
          <a:prstGeom prst="rect">
            <a:avLst/>
          </a:prstGeom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07504" y="1370126"/>
            <a:ext cx="8712968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sur l’emploi d’une perte d’attractivité du littoral varois : 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38 000 postes à minima </a:t>
            </a:r>
            <a:r>
              <a:rPr lang="fr-FR" alt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(cumul emplois permanents et complémentaires)</a:t>
            </a:r>
            <a:endParaRPr lang="fr-FR" altLang="fr-FR" sz="1200" b="1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r>
              <a:rPr lang="fr-FR" altLang="fr-FR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</p:txBody>
      </p:sp>
      <p:graphicFrame>
        <p:nvGraphicFramePr>
          <p:cNvPr id="7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2011850"/>
              </p:ext>
            </p:extLst>
          </p:nvPr>
        </p:nvGraphicFramePr>
        <p:xfrm>
          <a:off x="0" y="2636912"/>
          <a:ext cx="8927976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63860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571" cy="6858000"/>
          </a:xfrm>
          <a:prstGeom prst="rect">
            <a:avLst/>
          </a:prstGeom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07503" y="1340768"/>
            <a:ext cx="9035067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sur le CA d’une perte d’attractivité du littoral varois : 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2,1 milliards d’euros à minima</a:t>
            </a:r>
            <a:endParaRPr lang="fr-FR" altLang="fr-FR" sz="1600" b="1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r>
              <a:rPr lang="fr-FR" altLang="fr-FR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</p:txBody>
      </p:sp>
      <p:graphicFrame>
        <p:nvGraphicFramePr>
          <p:cNvPr id="7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9727513"/>
              </p:ext>
            </p:extLst>
          </p:nvPr>
        </p:nvGraphicFramePr>
        <p:xfrm>
          <a:off x="0" y="2636912"/>
          <a:ext cx="8927976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85066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571" cy="6858000"/>
          </a:xfrm>
          <a:prstGeom prst="rect">
            <a:avLst/>
          </a:prstGeom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23528" y="1268760"/>
            <a:ext cx="8712968" cy="5432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3200" b="1" dirty="0">
                <a:solidFill>
                  <a:srgbClr val="003366"/>
                </a:solidFill>
              </a:rPr>
              <a:t>Remerciements</a:t>
            </a:r>
            <a:r>
              <a:rPr lang="fr-FR" altLang="fr-FR" sz="2400" b="1" dirty="0">
                <a:solidFill>
                  <a:srgbClr val="003366"/>
                </a:solidFill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endParaRPr lang="fr-FR" altLang="fr-FR" sz="800" b="1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fr-FR" altLang="fr-FR" sz="24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CCI du Var remercie </a:t>
            </a:r>
          </a:p>
          <a:p>
            <a:pPr eaLnBrk="1" hangingPunct="1">
              <a:spcBef>
                <a:spcPct val="50000"/>
              </a:spcBef>
            </a:pPr>
            <a:endParaRPr lang="fr-FR" altLang="fr-FR" sz="800" b="1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fr-FR" altLang="fr-FR" sz="24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Le Maire du Lavandou, Gil BERNARDI, Président du Syndicat des Communes du Littoral du Var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24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La Fédération Nationale des Plages et Restaurants 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24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Les 671 chefs d’entreprise répondants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24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La disponibilité des Elus de la CCI du Var</a:t>
            </a:r>
          </a:p>
          <a:p>
            <a:pPr eaLnBrk="1" hangingPunct="1">
              <a:spcBef>
                <a:spcPct val="50000"/>
              </a:spcBef>
            </a:pPr>
            <a:endParaRPr lang="fr-FR" altLang="fr-FR" sz="800" b="1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fr-FR" altLang="fr-FR" sz="24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leur contribution dans l’élaboration de cette étude</a:t>
            </a:r>
          </a:p>
          <a:p>
            <a:pPr eaLnBrk="1" hangingPunct="1">
              <a:spcBef>
                <a:spcPct val="50000"/>
              </a:spcBef>
            </a:pPr>
            <a:endParaRPr lang="fr-FR" altLang="fr-FR" sz="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671423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" y="0"/>
            <a:ext cx="9142571" cy="6858000"/>
          </a:xfrm>
          <a:prstGeom prst="rect">
            <a:avLst/>
          </a:prstGeom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1520" y="1268760"/>
            <a:ext cx="8712968" cy="6709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2400" b="1" dirty="0">
                <a:solidFill>
                  <a:srgbClr val="003366"/>
                </a:solidFill>
              </a:rPr>
              <a:t>est à l’écoute du </a:t>
            </a:r>
            <a:r>
              <a:rPr lang="fr-FR" altLang="fr-FR" sz="2400" b="1" dirty="0">
                <a:solidFill>
                  <a:schemeClr val="tx2"/>
                </a:solidFill>
              </a:rPr>
              <a:t>Syndicat</a:t>
            </a:r>
            <a:r>
              <a:rPr lang="fr-FR" altLang="fr-FR" sz="2400" b="1" dirty="0">
                <a:solidFill>
                  <a:srgbClr val="003366"/>
                </a:solidFill>
              </a:rPr>
              <a:t> de Communes du Littoral du Var et des professionnels des plages</a:t>
            </a:r>
          </a:p>
          <a:p>
            <a:pPr eaLnBrk="1" hangingPunct="1">
              <a:spcBef>
                <a:spcPct val="50000"/>
              </a:spcBef>
            </a:pPr>
            <a:endParaRPr lang="fr-FR" altLang="fr-FR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fr-FR" altLang="fr-F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Chronologie</a:t>
            </a:r>
          </a:p>
          <a:p>
            <a:pPr eaLnBrk="1" hangingPunct="1">
              <a:spcBef>
                <a:spcPct val="50000"/>
              </a:spcBef>
            </a:pPr>
            <a:endParaRPr lang="fr-FR" altLang="fr-FR" sz="8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fr-FR" altLang="fr-FR" sz="1600" b="1" dirty="0">
                <a:solidFill>
                  <a:schemeClr val="tx2"/>
                </a:solidFill>
              </a:rPr>
              <a:t>4 Mai 2016: </a:t>
            </a:r>
            <a:r>
              <a:rPr lang="fr-FR" altLang="fr-FR" sz="1600" dirty="0"/>
              <a:t>RDV de M Gil BERNARDI, Maire du Lavandou et Président du SCLV,   avec les Elus de la CCI du Var pour caler les objectifs de l’étude et les modalités de travail</a:t>
            </a:r>
          </a:p>
          <a:p>
            <a:pPr eaLnBrk="1" hangingPunct="1">
              <a:spcBef>
                <a:spcPct val="50000"/>
              </a:spcBef>
            </a:pPr>
            <a:endParaRPr lang="fr-FR" altLang="fr-FR" sz="8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fr-FR" altLang="fr-FR" sz="1600" b="1" dirty="0">
                <a:solidFill>
                  <a:schemeClr val="tx2"/>
                </a:solidFill>
              </a:rPr>
              <a:t>28 juin 2016</a:t>
            </a:r>
            <a:r>
              <a:rPr lang="fr-FR" altLang="fr-FR" sz="1600" dirty="0"/>
              <a:t>: Présentation par M Jacques BIANCHI, Président de la CCI du Var, de la méthodologie de l’étude et du questionnaire aux membres du SCLV au Palais Neptune </a:t>
            </a:r>
          </a:p>
          <a:p>
            <a:pPr eaLnBrk="1" hangingPunct="1">
              <a:spcBef>
                <a:spcPct val="50000"/>
              </a:spcBef>
            </a:pPr>
            <a:endParaRPr lang="fr-FR" altLang="fr-FR" sz="8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fr-FR" altLang="fr-FR" sz="1600" b="1" dirty="0">
                <a:solidFill>
                  <a:schemeClr val="tx2"/>
                </a:solidFill>
              </a:rPr>
              <a:t>30 juin 2016/30 juillet 2016 : </a:t>
            </a:r>
            <a:r>
              <a:rPr lang="fr-FR" altLang="fr-FR" sz="1600" dirty="0"/>
              <a:t>Envoi du questionnaire par mail (9600 entreprises réparties sur 34 communes)/ Fin de la collecte des réponses (671 répondants)</a:t>
            </a:r>
          </a:p>
          <a:p>
            <a:pPr eaLnBrk="1" hangingPunct="1">
              <a:spcBef>
                <a:spcPct val="50000"/>
              </a:spcBef>
            </a:pPr>
            <a:endParaRPr lang="fr-FR" altLang="fr-FR" sz="8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fr-FR" altLang="fr-FR" sz="1600" b="1" dirty="0">
                <a:solidFill>
                  <a:schemeClr val="tx2"/>
                </a:solidFill>
              </a:rPr>
              <a:t>27 septembre 2016: </a:t>
            </a:r>
            <a:r>
              <a:rPr lang="fr-FR" altLang="fr-FR" sz="1600" dirty="0"/>
              <a:t>Présentation des résultats à M Gil BERNARDI et aux élus du SCLV et conférence de presse en mairie du Lavandou</a:t>
            </a:r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</p:txBody>
      </p:sp>
      <p:sp>
        <p:nvSpPr>
          <p:cNvPr id="5" name="Rectangle 4"/>
          <p:cNvSpPr/>
          <p:nvPr/>
        </p:nvSpPr>
        <p:spPr>
          <a:xfrm>
            <a:off x="2427928" y="653950"/>
            <a:ext cx="4536504" cy="7011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CCI du Var </a:t>
            </a:r>
          </a:p>
        </p:txBody>
      </p:sp>
    </p:spTree>
    <p:extLst>
      <p:ext uri="{BB962C8B-B14F-4D97-AF65-F5344CB8AC3E}">
        <p14:creationId xmlns:p14="http://schemas.microsoft.com/office/powerpoint/2010/main" val="3499674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571" cy="6858000"/>
          </a:xfrm>
          <a:prstGeom prst="rect">
            <a:avLst/>
          </a:prstGeom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1520" y="1196580"/>
            <a:ext cx="8892480" cy="7227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2400" b="1" dirty="0">
                <a:solidFill>
                  <a:srgbClr val="003366"/>
                </a:solidFill>
              </a:rPr>
              <a:t>déploie une méthodologie d’étude réactive,  </a:t>
            </a:r>
          </a:p>
          <a:p>
            <a:pPr algn="ctr" eaLnBrk="1" hangingPunct="1">
              <a:spcBef>
                <a:spcPct val="50000"/>
              </a:spcBef>
            </a:pPr>
            <a:r>
              <a:rPr lang="fr-FR" altLang="fr-FR" sz="2400" b="1" dirty="0">
                <a:solidFill>
                  <a:srgbClr val="003366"/>
                </a:solidFill>
              </a:rPr>
              <a:t>originale et à coûts maîtrisés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Principes retenus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600" b="1" dirty="0">
                <a:solidFill>
                  <a:schemeClr val="tx2"/>
                </a:solidFill>
              </a:rPr>
              <a:t>Une mesure « globale » du poids de l’Economie du Sable : </a:t>
            </a:r>
            <a:r>
              <a:rPr lang="fr-FR" altLang="fr-FR" sz="1600" b="1" dirty="0"/>
              <a:t>le postulat est que les retombées économiques liées à l’attractivité du littoral varois ne se limitent pas aux seuls établissements exerçant leur activité sur les plages ou en proximité directe</a:t>
            </a:r>
          </a:p>
          <a:p>
            <a:pPr marL="285750" indent="-285750" eaLnBrk="1" hangingPunct="1">
              <a:spcBef>
                <a:spcPct val="50000"/>
              </a:spcBef>
              <a:buFont typeface="Symbol" panose="05050102010706020507" pitchFamily="18" charset="2"/>
              <a:buChar char="Þ"/>
            </a:pPr>
            <a:r>
              <a:rPr lang="fr-FR" altLang="fr-FR" sz="1200" b="1" dirty="0"/>
              <a:t>Près de 200 codes APE retenus : du restaurant de plage à l’agence immobilière ou au domaine viticole!</a:t>
            </a:r>
          </a:p>
          <a:p>
            <a:pPr marL="285750" indent="-285750" eaLnBrk="1" hangingPunct="1">
              <a:spcBef>
                <a:spcPct val="50000"/>
              </a:spcBef>
              <a:buFont typeface="Symbol" panose="05050102010706020507" pitchFamily="18" charset="2"/>
              <a:buChar char="Þ"/>
            </a:pPr>
            <a:r>
              <a:rPr lang="fr-FR" altLang="fr-FR" sz="1200" b="1" dirty="0"/>
              <a:t>34 communes enquêtées : toutes les communes ayant une façade littorale et 12 communes dites « retro-littorales »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600" b="1" dirty="0">
                <a:solidFill>
                  <a:schemeClr val="tx2"/>
                </a:solidFill>
              </a:rPr>
              <a:t>Un questionnaire court, simple, envoyé par mail et auto-administré: </a:t>
            </a:r>
            <a:r>
              <a:rPr lang="fr-FR" altLang="fr-FR" sz="1600" b="1" dirty="0"/>
              <a:t>un mode d’enquête approuvé par les professionnels avec un excellent taux de participation </a:t>
            </a:r>
            <a:r>
              <a:rPr lang="fr-FR" altLang="fr-FR" sz="1200" b="1" dirty="0"/>
              <a:t>(7% soit le double du nombre de réponses attendues)</a:t>
            </a:r>
            <a:endParaRPr lang="fr-FR" altLang="fr-FR" sz="1200" dirty="0"/>
          </a:p>
          <a:p>
            <a:pPr eaLnBrk="1" hangingPunct="1">
              <a:spcBef>
                <a:spcPct val="50000"/>
              </a:spcBef>
            </a:pPr>
            <a:r>
              <a:rPr lang="fr-FR" altLang="fr-FR" sz="1600" b="1" dirty="0">
                <a:solidFill>
                  <a:schemeClr val="tx2"/>
                </a:solidFill>
              </a:rPr>
              <a:t>Une étude portée avec les moyens internes de la CCI du Var : </a:t>
            </a:r>
            <a:r>
              <a:rPr lang="fr-FR" altLang="fr-FR" sz="1600" b="1" dirty="0"/>
              <a:t>utilisation comme fichier d’enquête et base de redressements des résultats de la base de données économiques de la CCI du Var, pilotage/traitement de l’étude par la Mission Tourisme</a:t>
            </a:r>
            <a:endParaRPr lang="fr-FR" altLang="fr-FR" sz="8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fr-FR" altLang="fr-FR" sz="1600" b="1" dirty="0">
                <a:solidFill>
                  <a:schemeClr val="tx2"/>
                </a:solidFill>
              </a:rPr>
              <a:t>Un recours « optimisé » à un prestataire privé: </a:t>
            </a:r>
            <a:r>
              <a:rPr lang="fr-FR" altLang="fr-FR" sz="1600" b="1" dirty="0"/>
              <a:t>appui méthodologique et logistique par un BE reconnu en analyse des données dans le domaine du tourisme, JP2C</a:t>
            </a:r>
          </a:p>
          <a:p>
            <a:pPr marL="285750" indent="-285750" eaLnBrk="1" hangingPunct="1">
              <a:spcBef>
                <a:spcPct val="50000"/>
              </a:spcBef>
              <a:buFont typeface="Symbol" panose="05050102010706020507" pitchFamily="18" charset="2"/>
              <a:buChar char="Þ"/>
            </a:pPr>
            <a:endParaRPr lang="fr-FR" altLang="fr-FR" sz="1600" b="1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</p:txBody>
      </p:sp>
      <p:sp>
        <p:nvSpPr>
          <p:cNvPr id="7" name="Rectangle 6"/>
          <p:cNvSpPr/>
          <p:nvPr/>
        </p:nvSpPr>
        <p:spPr>
          <a:xfrm>
            <a:off x="2411760" y="454427"/>
            <a:ext cx="5040560" cy="7671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CCI du Var </a:t>
            </a:r>
          </a:p>
        </p:txBody>
      </p:sp>
    </p:spTree>
    <p:extLst>
      <p:ext uri="{BB962C8B-B14F-4D97-AF65-F5344CB8AC3E}">
        <p14:creationId xmlns:p14="http://schemas.microsoft.com/office/powerpoint/2010/main" val="4209904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571" cy="6858000"/>
          </a:xfrm>
          <a:prstGeom prst="rect">
            <a:avLst/>
          </a:prstGeom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1520" y="1268760"/>
            <a:ext cx="8640960" cy="2816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2400" b="1" dirty="0">
                <a:solidFill>
                  <a:srgbClr val="003366"/>
                </a:solidFill>
              </a:rPr>
              <a:t>Etude Economie du Sable : L’ échantillon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répondants à l’enquête sont représentatifs de la population observée*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200" b="1" dirty="0">
                <a:solidFill>
                  <a:schemeClr val="tx2"/>
                </a:solidFill>
              </a:rPr>
              <a:t>*sur la base de la BDE CCIV (Un seul redressement mené en fonction  de la taille en nombre de salariés)</a:t>
            </a:r>
            <a:endParaRPr lang="fr-FR" altLang="fr-FR" sz="1200" b="1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</p:txBody>
      </p:sp>
      <p:graphicFrame>
        <p:nvGraphicFramePr>
          <p:cNvPr id="7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9253564"/>
              </p:ext>
            </p:extLst>
          </p:nvPr>
        </p:nvGraphicFramePr>
        <p:xfrm>
          <a:off x="213177" y="2679154"/>
          <a:ext cx="4332312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/>
          <p:cNvSpPr/>
          <p:nvPr/>
        </p:nvSpPr>
        <p:spPr>
          <a:xfrm>
            <a:off x="60891" y="2455158"/>
            <a:ext cx="27829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Secteur d’activité </a:t>
            </a:r>
            <a:r>
              <a:rPr lang="fr-FR" sz="1100" i="1" dirty="0"/>
              <a:t>– </a:t>
            </a:r>
            <a:r>
              <a:rPr lang="fr-FR" sz="1000" i="1" dirty="0"/>
              <a:t>671 répondants</a:t>
            </a:r>
            <a:endParaRPr lang="fr-FR" sz="1000" b="1" i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9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2170393"/>
              </p:ext>
            </p:extLst>
          </p:nvPr>
        </p:nvGraphicFramePr>
        <p:xfrm>
          <a:off x="4762629" y="3840229"/>
          <a:ext cx="3852892" cy="973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Rectangle 11"/>
          <p:cNvSpPr/>
          <p:nvPr/>
        </p:nvSpPr>
        <p:spPr>
          <a:xfrm>
            <a:off x="5088838" y="3301229"/>
            <a:ext cx="39942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Situation géographique </a:t>
            </a:r>
            <a:r>
              <a:rPr lang="fr-FR" sz="1100" i="1" dirty="0"/>
              <a:t>– </a:t>
            </a:r>
            <a:r>
              <a:rPr lang="fr-FR" sz="1000" i="1" dirty="0"/>
              <a:t>671 répondants</a:t>
            </a:r>
            <a:endParaRPr lang="fr-FR" sz="10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866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" y="0"/>
            <a:ext cx="9142571" cy="6858000"/>
          </a:xfrm>
          <a:prstGeom prst="rect">
            <a:avLst/>
          </a:prstGeom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1520" y="1268760"/>
            <a:ext cx="8712968" cy="6971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2400" b="1" dirty="0">
                <a:solidFill>
                  <a:srgbClr val="003366"/>
                </a:solidFill>
              </a:rPr>
              <a:t>Etude Economie du Sable : Les résultats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 est le profil type des  entreprises impactées par l’attractivité du littoral ?</a:t>
            </a:r>
            <a:endParaRPr lang="fr-FR" altLang="fr-FR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fr-FR" altLang="fr-FR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fr-FR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fr-FR" altLang="fr-FR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fr-FR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entreprises durablement installées sur le territoire: </a:t>
            </a:r>
            <a:r>
              <a:rPr lang="fr-FR" alt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32% depuis 5 à 10 ans et 36% depuis plus de 10 ans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Majoritairement des « petites structures » mais aussi  des entreprises importantes: </a:t>
            </a:r>
            <a:r>
              <a:rPr lang="fr-FR" alt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62% déclarent un CA de de moins de 200 K€ et ont  entre 0 ou 1 salarié, mais 9 % déclarent un CA plus de plus d’un million d’euros et 6% comptent plus de 10 salariés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altLang="fr-FR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entreprises qui travaillent à l’année:</a:t>
            </a:r>
            <a:r>
              <a:rPr lang="fr-FR" alt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 seulement 14% sont ouvertes de manière saisonnière (7 mois par an en valeur médiane, 6 mois par an en valeur moyenne)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altLang="fr-FR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 contribution à l’économie locale  qui s’accentue en « haute saison »: </a:t>
            </a:r>
            <a:r>
              <a:rPr lang="fr-FR" alt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1 entreprise sur 5 (21%) recrutent de mai à septembre (2 personnes en valeur médiane, 6,7 personnes en valeur moyenne)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Une économie tournée vers le B to C mais aussi du B to B: </a:t>
            </a:r>
            <a:r>
              <a:rPr lang="fr-FR" alt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68% ont pour clients des particuliers (à noter que 39% de ces clients sont des varois), mais 9% travaillent que pour une cible « professionnelle » (localisée ,de manière quasi exclusive ,sur le littoral varois)</a:t>
            </a:r>
          </a:p>
          <a:p>
            <a:pPr eaLnBrk="1" hangingPunct="1">
              <a:spcBef>
                <a:spcPct val="50000"/>
              </a:spcBef>
            </a:pPr>
            <a:endParaRPr lang="fr-FR" altLang="fr-FR" sz="1600" b="1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633292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1" y="-1882"/>
            <a:ext cx="9142571" cy="6858000"/>
          </a:xfrm>
          <a:prstGeom prst="rect">
            <a:avLst/>
          </a:prstGeom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1520" y="1268760"/>
            <a:ext cx="864096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entreprises impactées par l’attractivité du littoral: Quelles sont-elles ?</a:t>
            </a:r>
            <a:endParaRPr lang="fr-FR" altLang="fr-FR" sz="1200" b="1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</p:txBody>
      </p:sp>
      <p:sp>
        <p:nvSpPr>
          <p:cNvPr id="11" name="Rectangle 10"/>
          <p:cNvSpPr/>
          <p:nvPr/>
        </p:nvSpPr>
        <p:spPr>
          <a:xfrm>
            <a:off x="537263" y="2196557"/>
            <a:ext cx="3789153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350" b="1" dirty="0"/>
              <a:t>Ancienneté</a:t>
            </a:r>
            <a:r>
              <a:rPr lang="fr-FR" sz="1350" i="1" dirty="0"/>
              <a:t> (Année de création) </a:t>
            </a:r>
            <a:r>
              <a:rPr lang="fr-FR" sz="1050" i="1" dirty="0"/>
              <a:t>– 671 répondants</a:t>
            </a:r>
            <a:endParaRPr lang="fr-FR" sz="825" b="1" i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12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1478730"/>
              </p:ext>
            </p:extLst>
          </p:nvPr>
        </p:nvGraphicFramePr>
        <p:xfrm>
          <a:off x="-2592" y="2538338"/>
          <a:ext cx="4678616" cy="1322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4980978"/>
              </p:ext>
            </p:extLst>
          </p:nvPr>
        </p:nvGraphicFramePr>
        <p:xfrm>
          <a:off x="5052484" y="2461888"/>
          <a:ext cx="3335939" cy="2207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Rectangle 13"/>
          <p:cNvSpPr/>
          <p:nvPr/>
        </p:nvSpPr>
        <p:spPr>
          <a:xfrm>
            <a:off x="5426195" y="2260531"/>
            <a:ext cx="5052204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300" b="1" dirty="0"/>
              <a:t>C.A. 2015 HT </a:t>
            </a:r>
            <a:r>
              <a:rPr lang="fr-FR" sz="1000" i="1" dirty="0"/>
              <a:t>– 459 répondants</a:t>
            </a:r>
            <a:endParaRPr lang="fr-FR" sz="1000" b="1" i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15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8234689"/>
              </p:ext>
            </p:extLst>
          </p:nvPr>
        </p:nvGraphicFramePr>
        <p:xfrm>
          <a:off x="-2592" y="4069846"/>
          <a:ext cx="4304905" cy="2413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Rectangle 15"/>
          <p:cNvSpPr/>
          <p:nvPr/>
        </p:nvSpPr>
        <p:spPr>
          <a:xfrm>
            <a:off x="573504" y="3833264"/>
            <a:ext cx="3980837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350" b="1" dirty="0"/>
              <a:t>Effectifs salariés </a:t>
            </a:r>
            <a:r>
              <a:rPr lang="fr-FR" sz="1000" dirty="0"/>
              <a:t>– </a:t>
            </a:r>
            <a:r>
              <a:rPr lang="fr-FR" sz="1000" i="1" dirty="0"/>
              <a:t>671 répondants</a:t>
            </a:r>
            <a:endParaRPr lang="fr-FR" sz="1000" i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17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4346617"/>
              </p:ext>
            </p:extLst>
          </p:nvPr>
        </p:nvGraphicFramePr>
        <p:xfrm>
          <a:off x="3779912" y="5529698"/>
          <a:ext cx="1944217" cy="731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8" name="Rectangle 17"/>
          <p:cNvSpPr/>
          <p:nvPr/>
        </p:nvSpPr>
        <p:spPr>
          <a:xfrm>
            <a:off x="3779912" y="5040434"/>
            <a:ext cx="2592288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350" b="1" dirty="0"/>
              <a:t>Période d’ouverture </a:t>
            </a:r>
            <a:r>
              <a:rPr lang="fr-FR" sz="1000" b="1" i="1" dirty="0"/>
              <a:t>- </a:t>
            </a:r>
            <a:r>
              <a:rPr lang="fr-FR" sz="1000" i="1" dirty="0"/>
              <a:t>440 répondants</a:t>
            </a:r>
            <a:endParaRPr lang="fr-FR" sz="1000" b="1" i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20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6385538"/>
              </p:ext>
            </p:extLst>
          </p:nvPr>
        </p:nvGraphicFramePr>
        <p:xfrm>
          <a:off x="6208353" y="5529698"/>
          <a:ext cx="2249847" cy="794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1" name="Rectangle 20"/>
          <p:cNvSpPr/>
          <p:nvPr/>
        </p:nvSpPr>
        <p:spPr>
          <a:xfrm>
            <a:off x="6256104" y="5036587"/>
            <a:ext cx="2636376" cy="453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350" b="1" dirty="0"/>
              <a:t>Recrutements complémentaires  </a:t>
            </a:r>
          </a:p>
          <a:p>
            <a:r>
              <a:rPr lang="fr-FR" sz="1000" b="1" dirty="0"/>
              <a:t>(de mai à septembre) – </a:t>
            </a:r>
            <a:r>
              <a:rPr lang="fr-FR" sz="1000" i="1" dirty="0"/>
              <a:t>440  répondants</a:t>
            </a:r>
            <a:endParaRPr lang="fr-FR" sz="10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484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6" y="-14064"/>
            <a:ext cx="9142571" cy="6858000"/>
          </a:xfrm>
          <a:prstGeom prst="rect">
            <a:avLst/>
          </a:prstGeom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76021" y="1269537"/>
            <a:ext cx="8847559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entreprises impactées par l’attractivité du littoral: : Qui sont leurs clients ?</a:t>
            </a:r>
            <a:endParaRPr lang="fr-FR" altLang="fr-FR" b="1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</p:txBody>
      </p:sp>
      <p:graphicFrame>
        <p:nvGraphicFramePr>
          <p:cNvPr id="19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4181839"/>
              </p:ext>
            </p:extLst>
          </p:nvPr>
        </p:nvGraphicFramePr>
        <p:xfrm>
          <a:off x="476968" y="2936594"/>
          <a:ext cx="3528392" cy="2799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2978459"/>
              </p:ext>
            </p:extLst>
          </p:nvPr>
        </p:nvGraphicFramePr>
        <p:xfrm>
          <a:off x="4283968" y="2692933"/>
          <a:ext cx="4608511" cy="1546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3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6059331"/>
              </p:ext>
            </p:extLst>
          </p:nvPr>
        </p:nvGraphicFramePr>
        <p:xfrm>
          <a:off x="3756192" y="4904399"/>
          <a:ext cx="5664063" cy="1274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Flèche droite 5"/>
          <p:cNvSpPr/>
          <p:nvPr/>
        </p:nvSpPr>
        <p:spPr>
          <a:xfrm rot="20745206">
            <a:off x="3138991" y="3073722"/>
            <a:ext cx="1791617" cy="175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Flèche droite 5"/>
          <p:cNvSpPr/>
          <p:nvPr/>
        </p:nvSpPr>
        <p:spPr>
          <a:xfrm rot="528231">
            <a:off x="3080779" y="4626696"/>
            <a:ext cx="1791617" cy="175044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3976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" y="73940"/>
            <a:ext cx="9142571" cy="6858000"/>
          </a:xfrm>
          <a:prstGeom prst="rect">
            <a:avLst/>
          </a:prstGeom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3424" y="1199793"/>
            <a:ext cx="8712968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L’attractivité du littoral varois : un impact déterminant pour 1 entreprise sur 2</a:t>
            </a:r>
          </a:p>
          <a:p>
            <a:pPr eaLnBrk="1" hangingPunct="1">
              <a:spcBef>
                <a:spcPct val="50000"/>
              </a:spcBef>
            </a:pPr>
            <a:endParaRPr lang="fr-FR" altLang="fr-FR" sz="1600" b="1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</p:txBody>
      </p:sp>
      <p:graphicFrame>
        <p:nvGraphicFramePr>
          <p:cNvPr id="7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9029885"/>
              </p:ext>
            </p:extLst>
          </p:nvPr>
        </p:nvGraphicFramePr>
        <p:xfrm>
          <a:off x="2063355" y="2865437"/>
          <a:ext cx="6190243" cy="1531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Phylactère : pensées 7"/>
          <p:cNvSpPr/>
          <p:nvPr/>
        </p:nvSpPr>
        <p:spPr>
          <a:xfrm>
            <a:off x="93555" y="2191725"/>
            <a:ext cx="2562045" cy="1311215"/>
          </a:xfrm>
          <a:prstGeom prst="cloudCallout">
            <a:avLst>
              <a:gd name="adj1" fmla="val 53914"/>
              <a:gd name="adj2" fmla="val 578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fr-FR" sz="1000" i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Pour ma petite société elle est vitale, la côte varoise m'apporte 90% de la clientèle, pour son charme sa nature sa qualité</a:t>
            </a:r>
            <a:endParaRPr lang="fr-FR" sz="1200" i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57104" y="2130425"/>
            <a:ext cx="4818775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350" b="1" dirty="0"/>
              <a:t>Diriez-vous que l’activité économique liée au littoral varois (grand public présent, entreprises installées…) a sur votre propre activité un ….?</a:t>
            </a:r>
            <a:r>
              <a:rPr lang="fr-FR" sz="1000" b="1" dirty="0"/>
              <a:t>  </a:t>
            </a:r>
            <a:r>
              <a:rPr lang="fr-FR" sz="1000" i="1" dirty="0"/>
              <a:t>562 répondants</a:t>
            </a:r>
            <a:endParaRPr lang="fr-FR" sz="1000" b="1" i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259681"/>
              </p:ext>
            </p:extLst>
          </p:nvPr>
        </p:nvGraphicFramePr>
        <p:xfrm>
          <a:off x="2789133" y="4274162"/>
          <a:ext cx="5523414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1707">
                  <a:extLst>
                    <a:ext uri="{9D8B030D-6E8A-4147-A177-3AD203B41FA5}">
                      <a16:colId xmlns:a16="http://schemas.microsoft.com/office/drawing/2014/main" val="2351852962"/>
                    </a:ext>
                  </a:extLst>
                </a:gridCol>
                <a:gridCol w="2761707">
                  <a:extLst>
                    <a:ext uri="{9D8B030D-6E8A-4147-A177-3AD203B41FA5}">
                      <a16:colId xmlns:a16="http://schemas.microsoft.com/office/drawing/2014/main" val="106571031"/>
                    </a:ext>
                  </a:extLst>
                </a:gridCol>
              </a:tblGrid>
              <a:tr h="161881">
                <a:tc>
                  <a:txBody>
                    <a:bodyPr/>
                    <a:lstStyle/>
                    <a:p>
                      <a:r>
                        <a:rPr lang="fr-FR" sz="1000" dirty="0"/>
                        <a:t>Profil des répondants (impact &gt;50%)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967864"/>
                  </a:ext>
                </a:extLst>
              </a:tr>
              <a:tr h="263056">
                <a:tc>
                  <a:txBody>
                    <a:bodyPr/>
                    <a:lstStyle/>
                    <a:p>
                      <a:r>
                        <a:rPr lang="fr-FR" sz="1000" dirty="0"/>
                        <a:t>Secteur d’activité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Hébergement &amp; restauration : 73%</a:t>
                      </a:r>
                    </a:p>
                    <a:p>
                      <a:pPr algn="ctr"/>
                      <a:r>
                        <a:rPr lang="fr-FR" sz="1000" dirty="0"/>
                        <a:t>Activités Immobilières : 70%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554589"/>
                  </a:ext>
                </a:extLst>
              </a:tr>
              <a:tr h="161881">
                <a:tc>
                  <a:txBody>
                    <a:bodyPr/>
                    <a:lstStyle/>
                    <a:p>
                      <a:r>
                        <a:rPr lang="fr-FR" sz="1000" dirty="0"/>
                        <a:t>Ouverture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Ouverture une partie de l’année</a:t>
                      </a:r>
                      <a:r>
                        <a:rPr lang="fr-FR" sz="1000" baseline="0" dirty="0"/>
                        <a:t> : </a:t>
                      </a:r>
                      <a:r>
                        <a:rPr lang="fr-FR" sz="1000" dirty="0"/>
                        <a:t>80%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0701606"/>
                  </a:ext>
                </a:extLst>
              </a:tr>
              <a:tr h="161881">
                <a:tc>
                  <a:txBody>
                    <a:bodyPr/>
                    <a:lstStyle/>
                    <a:p>
                      <a:r>
                        <a:rPr lang="fr-FR" sz="1000" dirty="0"/>
                        <a:t>Implantation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Façade</a:t>
                      </a:r>
                      <a:r>
                        <a:rPr lang="fr-FR" sz="1000" baseline="0" dirty="0"/>
                        <a:t> littoral : 55%</a:t>
                      </a:r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747012"/>
                  </a:ext>
                </a:extLst>
              </a:tr>
              <a:tr h="161881">
                <a:tc>
                  <a:txBody>
                    <a:bodyPr/>
                    <a:lstStyle/>
                    <a:p>
                      <a:r>
                        <a:rPr lang="fr-FR" sz="1000" dirty="0"/>
                        <a:t>% du CA impacté par le littoral</a:t>
                      </a:r>
                      <a:r>
                        <a:rPr lang="fr-FR" sz="1000" baseline="0" dirty="0"/>
                        <a:t> 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Plus de 50 % du CA impacté : 88%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11009"/>
                  </a:ext>
                </a:extLst>
              </a:tr>
              <a:tr h="263056">
                <a:tc>
                  <a:txBody>
                    <a:bodyPr/>
                    <a:lstStyle/>
                    <a:p>
                      <a:r>
                        <a:rPr lang="fr-FR" sz="1000" dirty="0"/>
                        <a:t>Embauches complémentaires</a:t>
                      </a:r>
                      <a:r>
                        <a:rPr lang="fr-FR" sz="1000" baseline="0" dirty="0"/>
                        <a:t> l’été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Réalise des embauches complémentaires</a:t>
                      </a:r>
                      <a:r>
                        <a:rPr lang="fr-FR" sz="1000" baseline="0" dirty="0"/>
                        <a:t> l’été : 72%</a:t>
                      </a:r>
                    </a:p>
                    <a:p>
                      <a:pPr algn="ctr"/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212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7435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571" cy="6858000"/>
          </a:xfrm>
          <a:prstGeom prst="rect">
            <a:avLst/>
          </a:prstGeom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0" y="1196752"/>
            <a:ext cx="9110738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du CA impacté par l’attractivité du littoral :+50% pour 43% des entreprises</a:t>
            </a:r>
          </a:p>
          <a:p>
            <a:pPr eaLnBrk="1" hangingPunct="1">
              <a:spcBef>
                <a:spcPct val="50000"/>
              </a:spcBef>
            </a:pPr>
            <a:endParaRPr lang="fr-FR" sz="1350" b="1" dirty="0"/>
          </a:p>
          <a:p>
            <a:pPr eaLnBrk="1" hangingPunct="1">
              <a:spcBef>
                <a:spcPct val="50000"/>
              </a:spcBef>
            </a:pPr>
            <a:r>
              <a:rPr lang="fr-FR" sz="1350" b="1" dirty="0"/>
              <a:t>Selon vous, quel % de votre CA est lié à l’existence du littoral varois (grand public présent, entreprises installées…)….?  </a:t>
            </a:r>
            <a:r>
              <a:rPr lang="fr-FR" sz="1000" i="1" dirty="0"/>
              <a:t>553 répondants</a:t>
            </a:r>
            <a:endParaRPr lang="fr-FR" sz="1000" b="1" i="1" dirty="0">
              <a:latin typeface="Century Gothic" panose="020B0502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fr-FR" altLang="fr-FR" sz="1600" b="1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</p:txBody>
      </p:sp>
      <p:graphicFrame>
        <p:nvGraphicFramePr>
          <p:cNvPr id="11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9261345"/>
              </p:ext>
            </p:extLst>
          </p:nvPr>
        </p:nvGraphicFramePr>
        <p:xfrm>
          <a:off x="-567312" y="3429000"/>
          <a:ext cx="8019632" cy="2820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68740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858</Words>
  <Application>Microsoft Office PowerPoint</Application>
  <PresentationFormat>Affichage à l'écran (4:3)</PresentationFormat>
  <Paragraphs>161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Symbol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CCIV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CCIV</dc:creator>
  <cp:lastModifiedBy>PAUL Catherine</cp:lastModifiedBy>
  <cp:revision>60</cp:revision>
  <cp:lastPrinted>2016-09-20T10:07:05Z</cp:lastPrinted>
  <dcterms:created xsi:type="dcterms:W3CDTF">2015-03-03T14:58:39Z</dcterms:created>
  <dcterms:modified xsi:type="dcterms:W3CDTF">2016-09-28T09:02:00Z</dcterms:modified>
</cp:coreProperties>
</file>